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3" r:id="rId2"/>
    <p:sldId id="532" r:id="rId3"/>
    <p:sldId id="523" r:id="rId4"/>
    <p:sldId id="1558" r:id="rId5"/>
    <p:sldId id="1481" r:id="rId6"/>
    <p:sldId id="542" r:id="rId7"/>
    <p:sldId id="1527" r:id="rId8"/>
    <p:sldId id="1521" r:id="rId9"/>
    <p:sldId id="1539" r:id="rId10"/>
    <p:sldId id="1538" r:id="rId11"/>
    <p:sldId id="1518" r:id="rId12"/>
    <p:sldId id="1519" r:id="rId13"/>
    <p:sldId id="1559" r:id="rId14"/>
    <p:sldId id="1523" r:id="rId15"/>
    <p:sldId id="1489" r:id="rId16"/>
    <p:sldId id="1502" r:id="rId17"/>
    <p:sldId id="1509" r:id="rId18"/>
    <p:sldId id="1560" r:id="rId19"/>
    <p:sldId id="266" r:id="rId20"/>
    <p:sldId id="1552" r:id="rId21"/>
    <p:sldId id="1553" r:id="rId22"/>
    <p:sldId id="1540" r:id="rId23"/>
    <p:sldId id="1561" r:id="rId24"/>
    <p:sldId id="260" r:id="rId25"/>
    <p:sldId id="256" r:id="rId26"/>
    <p:sldId id="1562" r:id="rId27"/>
    <p:sldId id="1563" r:id="rId28"/>
    <p:sldId id="1564" r:id="rId29"/>
    <p:sldId id="1565" r:id="rId30"/>
    <p:sldId id="1566" r:id="rId31"/>
    <p:sldId id="1535" r:id="rId3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8ED97-96C7-4C02-982A-23B581140E1F}" v="1" dt="2026-10-13T12:32:36.5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SIT SALESKA" userId="c7a0a728-60c7-4724-aa0f-4d5777ae30c3" providerId="ADAL" clId="{E74619E5-45BB-40A8-860C-0F3A41D83E16}"/>
    <pc:docChg chg="addSld modSld">
      <pc:chgData name="VISIT SALESKA" userId="c7a0a728-60c7-4724-aa0f-4d5777ae30c3" providerId="ADAL" clId="{E74619E5-45BB-40A8-860C-0F3A41D83E16}" dt="2026-10-13T12:32:36.576" v="0"/>
      <pc:docMkLst>
        <pc:docMk/>
      </pc:docMkLst>
      <pc:sldChg chg="add">
        <pc:chgData name="VISIT SALESKA" userId="c7a0a728-60c7-4724-aa0f-4d5777ae30c3" providerId="ADAL" clId="{E74619E5-45BB-40A8-860C-0F3A41D83E16}" dt="2026-10-13T12:32:36.576" v="0"/>
        <pc:sldMkLst>
          <pc:docMk/>
          <pc:sldMk cId="178566393" sldId="151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BB7182-C616-4414-85F1-7ED12346A538}" type="doc">
      <dgm:prSet loTypeId="urn:microsoft.com/office/officeart/2005/8/layout/process1" loCatId="process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SI"/>
        </a:p>
      </dgm:t>
    </dgm:pt>
    <dgm:pt modelId="{B576A635-A79C-44F1-B14B-7C47455E0FCE}">
      <dgm:prSet phldrT="[besedilo]" phldr="0"/>
      <dgm:spPr/>
      <dgm:t>
        <a:bodyPr/>
        <a:lstStyle/>
        <a:p>
          <a:r>
            <a:rPr lang="sl-SI" dirty="0">
              <a:latin typeface="Aptos" panose="020B0004020202020204" pitchFamily="34" charset="0"/>
            </a:rPr>
            <a:t>Območni razvojni program</a:t>
          </a:r>
        </a:p>
        <a:p>
          <a:r>
            <a:rPr lang="sl-SI" dirty="0">
              <a:latin typeface="Aptos" panose="020B0004020202020204" pitchFamily="34" charset="0"/>
            </a:rPr>
            <a:t>ORP SAŠA</a:t>
          </a:r>
          <a:endParaRPr lang="en-SI" dirty="0">
            <a:latin typeface="Aptos" panose="020B0004020202020204" pitchFamily="34" charset="0"/>
          </a:endParaRPr>
        </a:p>
      </dgm:t>
    </dgm:pt>
    <dgm:pt modelId="{EFEB5A26-8316-4457-A3D3-E8FE55F2335F}" type="parTrans" cxnId="{B07C3CD4-3DF3-42B9-9C54-1821AF92AADB}">
      <dgm:prSet/>
      <dgm:spPr/>
      <dgm:t>
        <a:bodyPr/>
        <a:lstStyle/>
        <a:p>
          <a:endParaRPr lang="en-SI">
            <a:latin typeface="Aptos" panose="020B0004020202020204" pitchFamily="34" charset="0"/>
          </a:endParaRPr>
        </a:p>
      </dgm:t>
    </dgm:pt>
    <dgm:pt modelId="{F5173FCC-4254-45F3-8C11-EDDDA73DE14C}" type="sibTrans" cxnId="{B07C3CD4-3DF3-42B9-9C54-1821AF92AADB}">
      <dgm:prSet/>
      <dgm:spPr/>
      <dgm:t>
        <a:bodyPr/>
        <a:lstStyle/>
        <a:p>
          <a:endParaRPr lang="en-SI">
            <a:latin typeface="Aptos" panose="020B0004020202020204" pitchFamily="34" charset="0"/>
          </a:endParaRPr>
        </a:p>
      </dgm:t>
    </dgm:pt>
    <dgm:pt modelId="{2F5C7884-7C12-4E00-9750-758A00F03896}">
      <dgm:prSet phldrT="[besedilo]" phldr="0"/>
      <dgm:spPr/>
      <dgm:t>
        <a:bodyPr/>
        <a:lstStyle/>
        <a:p>
          <a:r>
            <a:rPr lang="sl-SI" dirty="0">
              <a:latin typeface="Aptos" panose="020B0004020202020204" pitchFamily="34" charset="0"/>
            </a:rPr>
            <a:t>Regionalni razvojni program</a:t>
          </a:r>
        </a:p>
        <a:p>
          <a:r>
            <a:rPr lang="sl-SI" dirty="0">
              <a:latin typeface="Aptos" panose="020B0004020202020204" pitchFamily="34" charset="0"/>
            </a:rPr>
            <a:t>RRP SAVINJSKA</a:t>
          </a:r>
          <a:endParaRPr lang="en-SI" dirty="0">
            <a:latin typeface="Aptos" panose="020B0004020202020204" pitchFamily="34" charset="0"/>
          </a:endParaRPr>
        </a:p>
      </dgm:t>
    </dgm:pt>
    <dgm:pt modelId="{A712C05B-E80C-4833-A098-EEACA475EF89}" type="parTrans" cxnId="{FE288D48-049D-4E62-98FA-BCB76E5EBC57}">
      <dgm:prSet/>
      <dgm:spPr/>
      <dgm:t>
        <a:bodyPr/>
        <a:lstStyle/>
        <a:p>
          <a:endParaRPr lang="en-SI">
            <a:latin typeface="Aptos" panose="020B0004020202020204" pitchFamily="34" charset="0"/>
          </a:endParaRPr>
        </a:p>
      </dgm:t>
    </dgm:pt>
    <dgm:pt modelId="{E1C9C588-6CC4-48FD-B5E9-E54E483B7AA1}" type="sibTrans" cxnId="{FE288D48-049D-4E62-98FA-BCB76E5EBC57}">
      <dgm:prSet/>
      <dgm:spPr/>
      <dgm:t>
        <a:bodyPr/>
        <a:lstStyle/>
        <a:p>
          <a:endParaRPr lang="en-SI">
            <a:latin typeface="Aptos" panose="020B0004020202020204" pitchFamily="34" charset="0"/>
          </a:endParaRPr>
        </a:p>
      </dgm:t>
    </dgm:pt>
    <dgm:pt modelId="{3E2A61D4-AD09-4714-9AE2-C14205D3F25D}">
      <dgm:prSet phldrT="[besedilo]" phldr="0"/>
      <dgm:spPr/>
      <dgm:t>
        <a:bodyPr/>
        <a:lstStyle/>
        <a:p>
          <a:r>
            <a:rPr lang="sl-SI" dirty="0">
              <a:latin typeface="Aptos" panose="020B0004020202020204" pitchFamily="34" charset="0"/>
            </a:rPr>
            <a:t>Načrt za nacionalna in regionalna partnerstva</a:t>
          </a:r>
        </a:p>
        <a:p>
          <a:r>
            <a:rPr lang="sl-SI" dirty="0">
              <a:latin typeface="Aptos" panose="020B0004020202020204" pitchFamily="34" charset="0"/>
            </a:rPr>
            <a:t>NNRP SLOVENIJA</a:t>
          </a:r>
          <a:endParaRPr lang="en-SI" dirty="0">
            <a:latin typeface="Aptos" panose="020B0004020202020204" pitchFamily="34" charset="0"/>
          </a:endParaRPr>
        </a:p>
      </dgm:t>
    </dgm:pt>
    <dgm:pt modelId="{6F877AF0-78B5-4611-A107-5B335EF3FF50}" type="parTrans" cxnId="{0D8F14B0-B7A5-4169-9C40-23D521700387}">
      <dgm:prSet/>
      <dgm:spPr/>
      <dgm:t>
        <a:bodyPr/>
        <a:lstStyle/>
        <a:p>
          <a:endParaRPr lang="en-SI">
            <a:latin typeface="Aptos" panose="020B0004020202020204" pitchFamily="34" charset="0"/>
          </a:endParaRPr>
        </a:p>
      </dgm:t>
    </dgm:pt>
    <dgm:pt modelId="{600889AE-02D9-49FB-9D5D-F09FED685493}" type="sibTrans" cxnId="{0D8F14B0-B7A5-4169-9C40-23D521700387}">
      <dgm:prSet/>
      <dgm:spPr/>
      <dgm:t>
        <a:bodyPr/>
        <a:lstStyle/>
        <a:p>
          <a:endParaRPr lang="en-SI">
            <a:latin typeface="Aptos" panose="020B0004020202020204" pitchFamily="34" charset="0"/>
          </a:endParaRPr>
        </a:p>
      </dgm:t>
    </dgm:pt>
    <dgm:pt modelId="{22AC1B04-DCB7-472A-B664-ECA107705122}" type="pres">
      <dgm:prSet presAssocID="{A6BB7182-C616-4414-85F1-7ED12346A538}" presName="Name0" presStyleCnt="0">
        <dgm:presLayoutVars>
          <dgm:dir/>
          <dgm:resizeHandles val="exact"/>
        </dgm:presLayoutVars>
      </dgm:prSet>
      <dgm:spPr/>
    </dgm:pt>
    <dgm:pt modelId="{742FD63F-D7DC-4CD3-8AC2-B4835F5117D4}" type="pres">
      <dgm:prSet presAssocID="{B576A635-A79C-44F1-B14B-7C47455E0FCE}" presName="node" presStyleLbl="node1" presStyleIdx="0" presStyleCnt="3">
        <dgm:presLayoutVars>
          <dgm:bulletEnabled val="1"/>
        </dgm:presLayoutVars>
      </dgm:prSet>
      <dgm:spPr/>
    </dgm:pt>
    <dgm:pt modelId="{95E23C40-D5B1-441F-ACA5-B8D71B18844D}" type="pres">
      <dgm:prSet presAssocID="{F5173FCC-4254-45F3-8C11-EDDDA73DE14C}" presName="sibTrans" presStyleLbl="sibTrans2D1" presStyleIdx="0" presStyleCnt="2"/>
      <dgm:spPr/>
    </dgm:pt>
    <dgm:pt modelId="{BE8D2C8E-271D-459C-A284-2DF8D7CE7465}" type="pres">
      <dgm:prSet presAssocID="{F5173FCC-4254-45F3-8C11-EDDDA73DE14C}" presName="connectorText" presStyleLbl="sibTrans2D1" presStyleIdx="0" presStyleCnt="2"/>
      <dgm:spPr/>
    </dgm:pt>
    <dgm:pt modelId="{616E09F4-8680-48D2-AED5-AADB45D391BF}" type="pres">
      <dgm:prSet presAssocID="{2F5C7884-7C12-4E00-9750-758A00F03896}" presName="node" presStyleLbl="node1" presStyleIdx="1" presStyleCnt="3">
        <dgm:presLayoutVars>
          <dgm:bulletEnabled val="1"/>
        </dgm:presLayoutVars>
      </dgm:prSet>
      <dgm:spPr/>
    </dgm:pt>
    <dgm:pt modelId="{415ECDCB-080A-477B-8333-417B78C1DE84}" type="pres">
      <dgm:prSet presAssocID="{E1C9C588-6CC4-48FD-B5E9-E54E483B7AA1}" presName="sibTrans" presStyleLbl="sibTrans2D1" presStyleIdx="1" presStyleCnt="2"/>
      <dgm:spPr/>
    </dgm:pt>
    <dgm:pt modelId="{1489556C-A9E5-4288-B91C-D77998F31BFB}" type="pres">
      <dgm:prSet presAssocID="{E1C9C588-6CC4-48FD-B5E9-E54E483B7AA1}" presName="connectorText" presStyleLbl="sibTrans2D1" presStyleIdx="1" presStyleCnt="2"/>
      <dgm:spPr/>
    </dgm:pt>
    <dgm:pt modelId="{3EA974CB-B717-4FB9-BB24-FB5B476C8610}" type="pres">
      <dgm:prSet presAssocID="{3E2A61D4-AD09-4714-9AE2-C14205D3F25D}" presName="node" presStyleLbl="node1" presStyleIdx="2" presStyleCnt="3">
        <dgm:presLayoutVars>
          <dgm:bulletEnabled val="1"/>
        </dgm:presLayoutVars>
      </dgm:prSet>
      <dgm:spPr/>
    </dgm:pt>
  </dgm:ptLst>
  <dgm:cxnLst>
    <dgm:cxn modelId="{85188103-99DA-4308-BC05-AB607F29AC5B}" type="presOf" srcId="{B576A635-A79C-44F1-B14B-7C47455E0FCE}" destId="{742FD63F-D7DC-4CD3-8AC2-B4835F5117D4}" srcOrd="0" destOrd="0" presId="urn:microsoft.com/office/officeart/2005/8/layout/process1"/>
    <dgm:cxn modelId="{5FC5C215-B607-4EF4-9623-DE3F5046BAFB}" type="presOf" srcId="{2F5C7884-7C12-4E00-9750-758A00F03896}" destId="{616E09F4-8680-48D2-AED5-AADB45D391BF}" srcOrd="0" destOrd="0" presId="urn:microsoft.com/office/officeart/2005/8/layout/process1"/>
    <dgm:cxn modelId="{BF81E217-F3C3-4076-9534-E91E770C2716}" type="presOf" srcId="{F5173FCC-4254-45F3-8C11-EDDDA73DE14C}" destId="{95E23C40-D5B1-441F-ACA5-B8D71B18844D}" srcOrd="0" destOrd="0" presId="urn:microsoft.com/office/officeart/2005/8/layout/process1"/>
    <dgm:cxn modelId="{6272E91F-C6B7-4298-B9DB-602B8B0887C2}" type="presOf" srcId="{3E2A61D4-AD09-4714-9AE2-C14205D3F25D}" destId="{3EA974CB-B717-4FB9-BB24-FB5B476C8610}" srcOrd="0" destOrd="0" presId="urn:microsoft.com/office/officeart/2005/8/layout/process1"/>
    <dgm:cxn modelId="{FE288D48-049D-4E62-98FA-BCB76E5EBC57}" srcId="{A6BB7182-C616-4414-85F1-7ED12346A538}" destId="{2F5C7884-7C12-4E00-9750-758A00F03896}" srcOrd="1" destOrd="0" parTransId="{A712C05B-E80C-4833-A098-EEACA475EF89}" sibTransId="{E1C9C588-6CC4-48FD-B5E9-E54E483B7AA1}"/>
    <dgm:cxn modelId="{3BF66185-93D3-492A-9C83-06822742B8F5}" type="presOf" srcId="{E1C9C588-6CC4-48FD-B5E9-E54E483B7AA1}" destId="{415ECDCB-080A-477B-8333-417B78C1DE84}" srcOrd="0" destOrd="0" presId="urn:microsoft.com/office/officeart/2005/8/layout/process1"/>
    <dgm:cxn modelId="{F0B2318E-60FE-445A-A7C4-CF034FC7B1BF}" type="presOf" srcId="{F5173FCC-4254-45F3-8C11-EDDDA73DE14C}" destId="{BE8D2C8E-271D-459C-A284-2DF8D7CE7465}" srcOrd="1" destOrd="0" presId="urn:microsoft.com/office/officeart/2005/8/layout/process1"/>
    <dgm:cxn modelId="{0D8F14B0-B7A5-4169-9C40-23D521700387}" srcId="{A6BB7182-C616-4414-85F1-7ED12346A538}" destId="{3E2A61D4-AD09-4714-9AE2-C14205D3F25D}" srcOrd="2" destOrd="0" parTransId="{6F877AF0-78B5-4611-A107-5B335EF3FF50}" sibTransId="{600889AE-02D9-49FB-9D5D-F09FED685493}"/>
    <dgm:cxn modelId="{2BBC4CC8-0CAC-4532-B6F9-293A0329F4DE}" type="presOf" srcId="{E1C9C588-6CC4-48FD-B5E9-E54E483B7AA1}" destId="{1489556C-A9E5-4288-B91C-D77998F31BFB}" srcOrd="1" destOrd="0" presId="urn:microsoft.com/office/officeart/2005/8/layout/process1"/>
    <dgm:cxn modelId="{2EC269D2-C282-46F2-B7F1-A6B91745ECE4}" type="presOf" srcId="{A6BB7182-C616-4414-85F1-7ED12346A538}" destId="{22AC1B04-DCB7-472A-B664-ECA107705122}" srcOrd="0" destOrd="0" presId="urn:microsoft.com/office/officeart/2005/8/layout/process1"/>
    <dgm:cxn modelId="{B07C3CD4-3DF3-42B9-9C54-1821AF92AADB}" srcId="{A6BB7182-C616-4414-85F1-7ED12346A538}" destId="{B576A635-A79C-44F1-B14B-7C47455E0FCE}" srcOrd="0" destOrd="0" parTransId="{EFEB5A26-8316-4457-A3D3-E8FE55F2335F}" sibTransId="{F5173FCC-4254-45F3-8C11-EDDDA73DE14C}"/>
    <dgm:cxn modelId="{B7A9A983-F465-4E37-9215-B1E0F896BE36}" type="presParOf" srcId="{22AC1B04-DCB7-472A-B664-ECA107705122}" destId="{742FD63F-D7DC-4CD3-8AC2-B4835F5117D4}" srcOrd="0" destOrd="0" presId="urn:microsoft.com/office/officeart/2005/8/layout/process1"/>
    <dgm:cxn modelId="{9662909F-3231-4D2B-A467-6F008AF24DF1}" type="presParOf" srcId="{22AC1B04-DCB7-472A-B664-ECA107705122}" destId="{95E23C40-D5B1-441F-ACA5-B8D71B18844D}" srcOrd="1" destOrd="0" presId="urn:microsoft.com/office/officeart/2005/8/layout/process1"/>
    <dgm:cxn modelId="{4B0674C4-751A-436A-BC46-2918AF29E149}" type="presParOf" srcId="{95E23C40-D5B1-441F-ACA5-B8D71B18844D}" destId="{BE8D2C8E-271D-459C-A284-2DF8D7CE7465}" srcOrd="0" destOrd="0" presId="urn:microsoft.com/office/officeart/2005/8/layout/process1"/>
    <dgm:cxn modelId="{FE847A40-965E-4A53-851D-6AF59416D3E6}" type="presParOf" srcId="{22AC1B04-DCB7-472A-B664-ECA107705122}" destId="{616E09F4-8680-48D2-AED5-AADB45D391BF}" srcOrd="2" destOrd="0" presId="urn:microsoft.com/office/officeart/2005/8/layout/process1"/>
    <dgm:cxn modelId="{2337ECB8-B515-4EF8-B17F-75AE2127C7C5}" type="presParOf" srcId="{22AC1B04-DCB7-472A-B664-ECA107705122}" destId="{415ECDCB-080A-477B-8333-417B78C1DE84}" srcOrd="3" destOrd="0" presId="urn:microsoft.com/office/officeart/2005/8/layout/process1"/>
    <dgm:cxn modelId="{5B88678A-B1D8-46C7-918F-773FC2E3DDA2}" type="presParOf" srcId="{415ECDCB-080A-477B-8333-417B78C1DE84}" destId="{1489556C-A9E5-4288-B91C-D77998F31BFB}" srcOrd="0" destOrd="0" presId="urn:microsoft.com/office/officeart/2005/8/layout/process1"/>
    <dgm:cxn modelId="{67128BD8-8F85-4B1D-942A-818ADC8363A5}" type="presParOf" srcId="{22AC1B04-DCB7-472A-B664-ECA107705122}" destId="{3EA974CB-B717-4FB9-BB24-FB5B476C861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FD63F-D7DC-4CD3-8AC2-B4835F5117D4}">
      <dsp:nvSpPr>
        <dsp:cNvPr id="0" name=""/>
        <dsp:cNvSpPr/>
      </dsp:nvSpPr>
      <dsp:spPr>
        <a:xfrm>
          <a:off x="7143" y="114853"/>
          <a:ext cx="2135187" cy="16414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 dirty="0">
              <a:latin typeface="Aptos" panose="020B0004020202020204" pitchFamily="34" charset="0"/>
            </a:rPr>
            <a:t>Območni razvojni program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 dirty="0">
              <a:latin typeface="Aptos" panose="020B0004020202020204" pitchFamily="34" charset="0"/>
            </a:rPr>
            <a:t>ORP SAŠA</a:t>
          </a:r>
          <a:endParaRPr lang="en-SI" sz="1800" kern="1200" dirty="0">
            <a:latin typeface="Aptos" panose="020B0004020202020204" pitchFamily="34" charset="0"/>
          </a:endParaRPr>
        </a:p>
      </dsp:txBody>
      <dsp:txXfrm>
        <a:off x="55219" y="162929"/>
        <a:ext cx="2039035" cy="1545273"/>
      </dsp:txXfrm>
    </dsp:sp>
    <dsp:sp modelId="{95E23C40-D5B1-441F-ACA5-B8D71B18844D}">
      <dsp:nvSpPr>
        <dsp:cNvPr id="0" name=""/>
        <dsp:cNvSpPr/>
      </dsp:nvSpPr>
      <dsp:spPr>
        <a:xfrm>
          <a:off x="2355850" y="67080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I" sz="1400" kern="1200">
            <a:latin typeface="Aptos" panose="020B0004020202020204" pitchFamily="34" charset="0"/>
          </a:endParaRPr>
        </a:p>
      </dsp:txBody>
      <dsp:txXfrm>
        <a:off x="2355850" y="776708"/>
        <a:ext cx="316861" cy="317716"/>
      </dsp:txXfrm>
    </dsp:sp>
    <dsp:sp modelId="{616E09F4-8680-48D2-AED5-AADB45D391BF}">
      <dsp:nvSpPr>
        <dsp:cNvPr id="0" name=""/>
        <dsp:cNvSpPr/>
      </dsp:nvSpPr>
      <dsp:spPr>
        <a:xfrm>
          <a:off x="2996406" y="114853"/>
          <a:ext cx="2135187" cy="16414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 dirty="0">
              <a:latin typeface="Aptos" panose="020B0004020202020204" pitchFamily="34" charset="0"/>
            </a:rPr>
            <a:t>Regionalni razvojni program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 dirty="0">
              <a:latin typeface="Aptos" panose="020B0004020202020204" pitchFamily="34" charset="0"/>
            </a:rPr>
            <a:t>RRP SAVINJSKA</a:t>
          </a:r>
          <a:endParaRPr lang="en-SI" sz="1800" kern="1200" dirty="0">
            <a:latin typeface="Aptos" panose="020B0004020202020204" pitchFamily="34" charset="0"/>
          </a:endParaRPr>
        </a:p>
      </dsp:txBody>
      <dsp:txXfrm>
        <a:off x="3044482" y="162929"/>
        <a:ext cx="2039035" cy="1545273"/>
      </dsp:txXfrm>
    </dsp:sp>
    <dsp:sp modelId="{415ECDCB-080A-477B-8333-417B78C1DE84}">
      <dsp:nvSpPr>
        <dsp:cNvPr id="0" name=""/>
        <dsp:cNvSpPr/>
      </dsp:nvSpPr>
      <dsp:spPr>
        <a:xfrm>
          <a:off x="5345112" y="67080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I" sz="1400" kern="1200">
            <a:latin typeface="Aptos" panose="020B0004020202020204" pitchFamily="34" charset="0"/>
          </a:endParaRPr>
        </a:p>
      </dsp:txBody>
      <dsp:txXfrm>
        <a:off x="5345112" y="776708"/>
        <a:ext cx="316861" cy="317716"/>
      </dsp:txXfrm>
    </dsp:sp>
    <dsp:sp modelId="{3EA974CB-B717-4FB9-BB24-FB5B476C8610}">
      <dsp:nvSpPr>
        <dsp:cNvPr id="0" name=""/>
        <dsp:cNvSpPr/>
      </dsp:nvSpPr>
      <dsp:spPr>
        <a:xfrm>
          <a:off x="5985668" y="114853"/>
          <a:ext cx="2135187" cy="16414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 dirty="0">
              <a:latin typeface="Aptos" panose="020B0004020202020204" pitchFamily="34" charset="0"/>
            </a:rPr>
            <a:t>Načrt za nacionalna in regionalna partnerstva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 dirty="0">
              <a:latin typeface="Aptos" panose="020B0004020202020204" pitchFamily="34" charset="0"/>
            </a:rPr>
            <a:t>NNRP SLOVENIJA</a:t>
          </a:r>
          <a:endParaRPr lang="en-SI" sz="1800" kern="1200" dirty="0">
            <a:latin typeface="Aptos" panose="020B0004020202020204" pitchFamily="34" charset="0"/>
          </a:endParaRPr>
        </a:p>
      </dsp:txBody>
      <dsp:txXfrm>
        <a:off x="6033744" y="162929"/>
        <a:ext cx="2039035" cy="1545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EC846-D994-4C66-A373-734F15B67005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30CFA-FE1E-47E1-8BBC-BC0452B3F8A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42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78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0A91AE-E7E9-A15C-4DFF-3D3B71A0C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07FE0C9-0169-ABD8-3685-1ACCD013A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EBC02AD-B5D3-1216-1E0E-3FEF57D44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2ECEA26-398B-0D4D-840C-8DFE4AC70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1A16FCA-4087-84DC-92F4-9A76489C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8197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A00554-9B76-A919-0302-67C34E16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34323C0-B981-6118-2293-A6384CCD7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0A4C558-BA39-45A6-EF6D-D4A1244E3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6CB2357-F1F5-4F95-6875-B0456A68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60F2E39-83E6-2814-B5C4-6DF927D22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6125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5ECC06-4A42-CD92-5CD1-8CF7D2836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516C371-B5F8-A428-9A3D-BB04D05AB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3506977-9F59-3ADF-4D8D-36873D2BD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F29D31D-2A17-2B60-31B1-91E8FD508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62D1F01-7986-BE02-1D07-B30D2283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3358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A236CC-B86B-51D0-F45D-93BF28DA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51DA6E-736B-0170-4D91-C0DD61673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7C26B9CF-AD3C-19AB-45FD-9A9E75B7E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200CC6D-A17C-C92E-75B4-369691787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27D32C9-AA34-C567-8751-8F893B671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80A93FC-3977-5D39-DC3B-0FB565BC3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947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050885-A1C0-265A-7CEF-2ACCF3ED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E92DF0C-0A02-29B4-51A5-BA067718E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F00D6538-DBC0-8B01-8A22-FA2EA0DB1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B0E1AEF9-22DC-00ED-5F6D-92C3CFF510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D3DDA937-C577-1114-16BD-8CC4F8AE4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15D3E359-86F2-98BE-BEE1-5E8A9BCDD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17FCE5B3-82F8-5AC9-FDE8-4086F5CC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D6D40E38-319D-ED2A-2461-28FF10450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40746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A54C60-D594-90AB-2AE1-90AC72A1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4D46A7E-87B1-5691-FB14-C13D7181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9E9328AD-5D4D-BC42-B881-9B397E190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8124AF4-AEA6-1054-8156-7740C7DEC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726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8665C050-5572-3835-F57C-51486B3F5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6224520C-CC48-5511-ACD9-6090A17CC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272B5304-9054-8244-D161-C9DA29A9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47468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4D52BF-1DC9-56EE-F43C-F79A1DCC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1908F13-BB22-E530-B2FF-047001772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D5A45552-4F1B-8D09-FDD4-6AE43DD94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D393A9B-EC39-ADC8-6815-496C5E38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67D0D12-F7C1-6031-5EEB-A9D7E7E7F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EE3D56C-587C-7A76-94E2-A6CD5DF4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403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E98098-862F-F6DE-DAC3-079055D19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9053BD41-5E29-C72B-32E7-74BD482A0D4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D5B4351-078F-901D-022E-5AF240662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8B72E740-CA6A-F801-54BA-292BF723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DFB4C61-0E41-52A4-F520-FC81D33F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9239DAC-DB6C-B79B-9688-A01929036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225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453D11-2F40-F758-78C7-74E8B85F4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E2A5D1F-6247-26C8-C043-557E2ABED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E4C35C6-3F8B-1D77-9F89-3532546B4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EECFDED-C121-646A-E6F1-060D796D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B17A0F2-7012-951D-6ACB-2599EA59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6785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81E56A66-81E5-BDE2-B98F-BDF30AD571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F3F5305D-C511-D725-F3CA-27C272363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89E3DC2-1B57-5E2A-8631-2DB532B36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8E0FB19-9A7D-0BE5-B869-72D3D0E2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97D2A6C-137C-706E-13E4-CE7FAD3D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19594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063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08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2B5CD3D6-59E5-6A5F-702C-FADC084D8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AD6BD47-48A7-F45F-4E59-19FB6ED06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A42B356-50E6-8BC5-CFC7-02221083AC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7A28C0-06F7-46DC-9D31-3E314E66F250}" type="datetimeFigureOut">
              <a:rPr lang="sl-SI" smtClean="0"/>
              <a:t>23. 10. 2026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069DFA-2175-7EBD-8D0E-82157D835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E32CA2C-4A56-2C8A-799F-BE90D048C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AD3B06-CCF3-446A-A3A4-DF8111F150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85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hyperlink" Target="https://pisrs.si/pregledPredpisa?sop=2026-01-1987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org&amp;utm_campaign=index&amp;utm_content=thumbnai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srs.si/pregledPredpisa?sop=2026-01-198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RA-SASA – Razvojna agencija Savinjsko Šaleške regije">
            <a:extLst>
              <a:ext uri="{FF2B5EF4-FFF2-40B4-BE49-F238E27FC236}">
                <a16:creationId xmlns:a16="http://schemas.microsoft.com/office/drawing/2014/main" id="{DDBBD385-934E-E1B4-696D-2DBF91FCF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740" y="395261"/>
            <a:ext cx="2906519" cy="1291525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1E452EFA-78BB-6C87-FAD0-FBF0610A996D}"/>
              </a:ext>
            </a:extLst>
          </p:cNvPr>
          <p:cNvSpPr txBox="1"/>
          <p:nvPr/>
        </p:nvSpPr>
        <p:spPr>
          <a:xfrm>
            <a:off x="1178903" y="1957728"/>
            <a:ext cx="10321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sl-SI" sz="2400" b="1" dirty="0">
                <a:solidFill>
                  <a:prstClr val="black"/>
                </a:solidFill>
                <a:latin typeface="Aptos" panose="020B0004020202020204" pitchFamily="34" charset="0"/>
              </a:rPr>
              <a:t>PREDSTAVITEV OBMOČNEGA RAZVOJNEGA PROGRAMA </a:t>
            </a:r>
          </a:p>
          <a:p>
            <a:pPr algn="ctr" defTabSz="609585"/>
            <a:r>
              <a:rPr lang="sl-SI" sz="2400" b="1" dirty="0">
                <a:solidFill>
                  <a:prstClr val="black"/>
                </a:solidFill>
                <a:latin typeface="Aptos" panose="020B0004020202020204" pitchFamily="34" charset="0"/>
              </a:rPr>
              <a:t>ZA SAVINJSKO-ŠALEŠKO REGIJO </a:t>
            </a:r>
          </a:p>
          <a:p>
            <a:pPr algn="ctr" defTabSz="609585"/>
            <a:r>
              <a:rPr lang="sl-SI" sz="2400" b="1" dirty="0">
                <a:solidFill>
                  <a:prstClr val="black"/>
                </a:solidFill>
                <a:latin typeface="Aptos" panose="020B0004020202020204" pitchFamily="34" charset="0"/>
              </a:rPr>
              <a:t>ZA OBDOBJE 2028-2034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4A0DCE1-EAC5-0FAA-B248-067157FB9B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5" t="11416" r="11435" b="21388"/>
          <a:stretch>
            <a:fillRect/>
          </a:stretch>
        </p:blipFill>
        <p:spPr bwMode="auto">
          <a:xfrm>
            <a:off x="3513135" y="3022600"/>
            <a:ext cx="5653405" cy="3352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6160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80325-BE57-B4AD-485C-13134D04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9C6553B6-56B4-3553-60FA-51B31E748D53}"/>
              </a:ext>
            </a:extLst>
          </p:cNvPr>
          <p:cNvSpPr/>
          <p:nvPr/>
        </p:nvSpPr>
        <p:spPr>
          <a:xfrm>
            <a:off x="10879173" y="6172201"/>
            <a:ext cx="719577" cy="119057"/>
          </a:xfrm>
          <a:custGeom>
            <a:avLst/>
            <a:gdLst/>
            <a:ahLst/>
            <a:cxnLst/>
            <a:rect l="l" t="t" r="r" b="b"/>
            <a:pathLst>
              <a:path w="1079365" h="178586">
                <a:moveTo>
                  <a:pt x="0" y="0"/>
                </a:moveTo>
                <a:lnTo>
                  <a:pt x="1079365" y="0"/>
                </a:lnTo>
                <a:lnTo>
                  <a:pt x="1079365" y="178586"/>
                </a:lnTo>
                <a:lnTo>
                  <a:pt x="0" y="178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85"/>
            <a:endParaRPr lang="sl-SI" sz="120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4CB568E-948B-55FC-2B6B-B8B06D1487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2656976"/>
              </p:ext>
            </p:extLst>
          </p:nvPr>
        </p:nvGraphicFramePr>
        <p:xfrm>
          <a:off x="1649709" y="4096507"/>
          <a:ext cx="8128000" cy="1871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Slika 4">
            <a:extLst>
              <a:ext uri="{FF2B5EF4-FFF2-40B4-BE49-F238E27FC236}">
                <a16:creationId xmlns:a16="http://schemas.microsoft.com/office/drawing/2014/main" id="{5B6713E6-E7AD-7393-EF35-C57E08E595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5819" t="6068" r="26384" b="10885"/>
          <a:stretch>
            <a:fillRect/>
          </a:stretch>
        </p:blipFill>
        <p:spPr>
          <a:xfrm>
            <a:off x="1396678" y="2249264"/>
            <a:ext cx="2756868" cy="1871133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EC525D22-73F7-1A46-A9DC-5DC0506082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3183" y="2405877"/>
            <a:ext cx="2756868" cy="1481069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7FA514BF-199F-52AD-AF6A-3EB0A3034C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3546" y="3301872"/>
            <a:ext cx="1284849" cy="840264"/>
          </a:xfrm>
          <a:prstGeom prst="rect">
            <a:avLst/>
          </a:prstGeom>
        </p:spPr>
      </p:pic>
      <p:pic>
        <p:nvPicPr>
          <p:cNvPr id="12" name="Slika 11" descr="Slika:Flag-map of Slovenia.svg">
            <a:extLst>
              <a:ext uri="{FF2B5EF4-FFF2-40B4-BE49-F238E27FC236}">
                <a16:creationId xmlns:a16="http://schemas.microsoft.com/office/drawing/2014/main" id="{0AA2CB9D-D2E7-6E4C-4750-F8165967FE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4175" y="2433259"/>
            <a:ext cx="2491488" cy="1505273"/>
          </a:xfrm>
          <a:prstGeom prst="rect">
            <a:avLst/>
          </a:prstGeom>
        </p:spPr>
      </p:pic>
      <p:pic>
        <p:nvPicPr>
          <p:cNvPr id="14" name="Slika 13" descr="RA-SASA – Razvojna agencija Savinjsko Šaleške regije">
            <a:extLst>
              <a:ext uri="{FF2B5EF4-FFF2-40B4-BE49-F238E27FC236}">
                <a16:creationId xmlns:a16="http://schemas.microsoft.com/office/drawing/2014/main" id="{A4523E35-89F3-D37D-BE0E-3E11FD8A7F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34080057-E081-E3E0-B391-A07E830EB8F1}"/>
              </a:ext>
            </a:extLst>
          </p:cNvPr>
          <p:cNvSpPr txBox="1"/>
          <p:nvPr/>
        </p:nvSpPr>
        <p:spPr>
          <a:xfrm>
            <a:off x="5005754" y="6316309"/>
            <a:ext cx="69787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sl-SI" sz="1600" dirty="0">
                <a:solidFill>
                  <a:prstClr val="black"/>
                </a:solidFill>
                <a:latin typeface="Aptos" panose="020B0004020202020204" pitchFamily="34" charset="0"/>
              </a:rPr>
              <a:t>Ureja: Uredba o regionalnih razvojnih programih (</a:t>
            </a:r>
            <a:r>
              <a:rPr lang="en-SI" sz="1600" dirty="0" err="1">
                <a:solidFill>
                  <a:prstClr val="black"/>
                </a:solidFill>
                <a:latin typeface="Calibri" panose="020F0502020204030204"/>
              </a:rPr>
              <a:t>Uradni</a:t>
            </a:r>
            <a:r>
              <a:rPr lang="en-SI" sz="1600" dirty="0">
                <a:solidFill>
                  <a:prstClr val="black"/>
                </a:solidFill>
                <a:latin typeface="Calibri" panose="020F0502020204030204"/>
              </a:rPr>
              <a:t> list RS, </a:t>
            </a:r>
            <a:r>
              <a:rPr lang="en-SI" sz="1600" dirty="0" err="1">
                <a:solidFill>
                  <a:prstClr val="black"/>
                </a:solidFill>
                <a:latin typeface="Calibri" panose="020F0502020204030204"/>
              </a:rPr>
              <a:t>št</a:t>
            </a:r>
            <a:r>
              <a:rPr lang="en-SI" sz="1600" dirty="0">
                <a:solidFill>
                  <a:prstClr val="black"/>
                </a:solidFill>
                <a:latin typeface="Calibri" panose="020F0502020204030204"/>
              </a:rPr>
              <a:t>. </a:t>
            </a:r>
            <a:r>
              <a:rPr lang="en-SI" sz="1600" dirty="0">
                <a:solidFill>
                  <a:prstClr val="black"/>
                </a:solidFill>
                <a:latin typeface="Calibri" panose="020F0502020204030204"/>
                <a:hlinkClick r:id="rId13" tooltip="Uredba o regionalnih razvojnih programih"/>
              </a:rPr>
              <a:t>1327/26</a:t>
            </a:r>
            <a:r>
              <a:rPr lang="sl-SI" sz="1600" dirty="0">
                <a:solidFill>
                  <a:prstClr val="black"/>
                </a:solidFill>
                <a:latin typeface="Calibri" panose="020F0502020204030204"/>
              </a:rPr>
              <a:t>)</a:t>
            </a:r>
            <a:endParaRPr lang="sl-SI" sz="1600" dirty="0">
              <a:solidFill>
                <a:srgbClr val="2121C3"/>
              </a:solidFill>
              <a:latin typeface="Aptos" panose="020B0004020202020204" pitchFamily="34" charset="0"/>
            </a:endParaRPr>
          </a:p>
        </p:txBody>
      </p:sp>
      <p:sp>
        <p:nvSpPr>
          <p:cNvPr id="3" name="Diagram poteka: dokument 2">
            <a:extLst>
              <a:ext uri="{FF2B5EF4-FFF2-40B4-BE49-F238E27FC236}">
                <a16:creationId xmlns:a16="http://schemas.microsoft.com/office/drawing/2014/main" id="{2928F018-D8A3-2316-A24F-49AC858A51A6}"/>
              </a:ext>
            </a:extLst>
          </p:cNvPr>
          <p:cNvSpPr/>
          <p:nvPr/>
        </p:nvSpPr>
        <p:spPr>
          <a:xfrm>
            <a:off x="1496469" y="5562675"/>
            <a:ext cx="1308747" cy="1158600"/>
          </a:xfrm>
          <a:prstGeom prst="flowChartDocumen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sl-SI" sz="1200" dirty="0">
                <a:solidFill>
                  <a:prstClr val="black"/>
                </a:solidFill>
                <a:latin typeface="Calibri" panose="020F0502020204030204"/>
              </a:rPr>
              <a:t>Akcijski načrt pravičnega prehoda</a:t>
            </a:r>
          </a:p>
          <a:p>
            <a:pPr algn="ctr" defTabSz="609585"/>
            <a:r>
              <a:rPr lang="sl-SI" sz="1200" dirty="0">
                <a:solidFill>
                  <a:prstClr val="black"/>
                </a:solidFill>
                <a:latin typeface="Calibri" panose="020F0502020204030204"/>
              </a:rPr>
              <a:t>V SAŠA regiji</a:t>
            </a:r>
            <a:endParaRPr lang="en-SI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Diagram poteka: dokument 9">
            <a:extLst>
              <a:ext uri="{FF2B5EF4-FFF2-40B4-BE49-F238E27FC236}">
                <a16:creationId xmlns:a16="http://schemas.microsoft.com/office/drawing/2014/main" id="{859D67A3-BCF5-2199-FB0F-CD026CE9785A}"/>
              </a:ext>
            </a:extLst>
          </p:cNvPr>
          <p:cNvSpPr/>
          <p:nvPr/>
        </p:nvSpPr>
        <p:spPr>
          <a:xfrm>
            <a:off x="2684450" y="5779307"/>
            <a:ext cx="1308747" cy="1074003"/>
          </a:xfrm>
          <a:prstGeom prst="flowChartDocumen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sl-SI" sz="1200" dirty="0">
                <a:solidFill>
                  <a:prstClr val="black"/>
                </a:solidFill>
                <a:latin typeface="Calibri" panose="020F0502020204030204"/>
              </a:rPr>
              <a:t>Program razvojnega prestrukturiranja SAŠA regije</a:t>
            </a:r>
            <a:endParaRPr lang="en-SI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Puščica: desno 6">
            <a:extLst>
              <a:ext uri="{FF2B5EF4-FFF2-40B4-BE49-F238E27FC236}">
                <a16:creationId xmlns:a16="http://schemas.microsoft.com/office/drawing/2014/main" id="{06EFD49D-251A-6BED-82C3-E4319D83527C}"/>
              </a:ext>
            </a:extLst>
          </p:cNvPr>
          <p:cNvSpPr/>
          <p:nvPr/>
        </p:nvSpPr>
        <p:spPr>
          <a:xfrm>
            <a:off x="9667500" y="4279437"/>
            <a:ext cx="1777139" cy="150527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r>
              <a:rPr lang="sl-SI" sz="1467" dirty="0">
                <a:solidFill>
                  <a:prstClr val="white"/>
                </a:solidFill>
                <a:latin typeface="Calibri" panose="020F0502020204030204"/>
              </a:rPr>
              <a:t>AKCIJSKI NAČRT ZA REGIJE</a:t>
            </a:r>
            <a:endParaRPr lang="en-SI" sz="1467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Shape 0">
            <a:extLst>
              <a:ext uri="{FF2B5EF4-FFF2-40B4-BE49-F238E27FC236}">
                <a16:creationId xmlns:a16="http://schemas.microsoft.com/office/drawing/2014/main" id="{2A01E297-509D-29C7-2FCE-7706D08797B4}"/>
              </a:ext>
            </a:extLst>
          </p:cNvPr>
          <p:cNvSpPr/>
          <p:nvPr/>
        </p:nvSpPr>
        <p:spPr>
          <a:xfrm>
            <a:off x="0" y="1003859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D1A9A5A8-7219-CE7D-449C-C7B834EA9D46}"/>
              </a:ext>
            </a:extLst>
          </p:cNvPr>
          <p:cNvSpPr/>
          <p:nvPr/>
        </p:nvSpPr>
        <p:spPr>
          <a:xfrm>
            <a:off x="821603" y="1532775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</a:t>
            </a:r>
            <a:r>
              <a:rPr lang="sl-SI" sz="3600" b="1" dirty="0" err="1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bmočni</a:t>
            </a:r>
            <a:r>
              <a:rPr lang="sl-SI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razvojni program Savinjsko-šaleške regije </a:t>
            </a:r>
          </a:p>
          <a:p>
            <a:pPr marL="0" indent="0">
              <a:buNone/>
            </a:pPr>
            <a:r>
              <a:rPr lang="sl-SI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 obdobje </a:t>
            </a:r>
            <a:r>
              <a:rPr lang="en-US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2028–2034</a:t>
            </a:r>
            <a:endParaRPr lang="en-US" sz="3600" dirty="0"/>
          </a:p>
        </p:txBody>
      </p:sp>
      <p:sp>
        <p:nvSpPr>
          <p:cNvPr id="9" name="Puščica: upognjeno gor 8">
            <a:extLst>
              <a:ext uri="{FF2B5EF4-FFF2-40B4-BE49-F238E27FC236}">
                <a16:creationId xmlns:a16="http://schemas.microsoft.com/office/drawing/2014/main" id="{A041981E-4B70-AADF-3F5F-656A694DA314}"/>
              </a:ext>
            </a:extLst>
          </p:cNvPr>
          <p:cNvSpPr/>
          <p:nvPr/>
        </p:nvSpPr>
        <p:spPr>
          <a:xfrm rot="5400000">
            <a:off x="2580640" y="5998120"/>
            <a:ext cx="174930" cy="157975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05262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10150614" y="6408641"/>
            <a:ext cx="2514159" cy="216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267" dirty="0">
                <a:solidFill>
                  <a:srgbClr val="737373"/>
                </a:solidFill>
                <a:latin typeface="Inter"/>
                <a:ea typeface="Inter"/>
                <a:cs typeface="Inter"/>
                <a:sym typeface="Inter"/>
              </a:rPr>
              <a:t>Vir: </a:t>
            </a:r>
            <a:r>
              <a:rPr lang="en-US" sz="1267" dirty="0" err="1">
                <a:solidFill>
                  <a:srgbClr val="737373"/>
                </a:solidFill>
                <a:latin typeface="Inter"/>
                <a:ea typeface="Inter"/>
                <a:cs typeface="Inter"/>
                <a:sym typeface="Inter"/>
              </a:rPr>
              <a:t>Evropska</a:t>
            </a:r>
            <a:r>
              <a:rPr lang="en-US" sz="1267" dirty="0">
                <a:solidFill>
                  <a:srgbClr val="73737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267" dirty="0" err="1">
                <a:solidFill>
                  <a:srgbClr val="737373"/>
                </a:solidFill>
                <a:latin typeface="Inter"/>
                <a:ea typeface="Inter"/>
                <a:cs typeface="Inter"/>
                <a:sym typeface="Inter"/>
              </a:rPr>
              <a:t>komisija</a:t>
            </a:r>
            <a:endParaRPr lang="en-US" sz="1267" dirty="0">
              <a:solidFill>
                <a:srgbClr val="73737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29920" y="1321774"/>
            <a:ext cx="11789044" cy="503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80"/>
              </a:lnSpc>
            </a:pPr>
            <a:r>
              <a:rPr lang="sl-SI" sz="2800" dirty="0">
                <a:solidFill>
                  <a:srgbClr val="243144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Načrtovanje za Nacionalna in regionalna partnerstva 2028-2034</a:t>
            </a:r>
            <a:endParaRPr lang="en-US" sz="2800" dirty="0">
              <a:solidFill>
                <a:srgbClr val="243144"/>
              </a:solidFill>
              <a:latin typeface="Aptos" panose="020B0004020202020204" pitchFamily="34" charset="0"/>
              <a:ea typeface="Garet Bold"/>
              <a:cs typeface="Garet Bold"/>
              <a:sym typeface="Garet Bold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754DCA71-C95F-BA1E-74AA-D0222CD5DA34}"/>
              </a:ext>
            </a:extLst>
          </p:cNvPr>
          <p:cNvGrpSpPr/>
          <p:nvPr/>
        </p:nvGrpSpPr>
        <p:grpSpPr>
          <a:xfrm>
            <a:off x="1046481" y="2013706"/>
            <a:ext cx="8463280" cy="4572342"/>
            <a:chOff x="705412" y="455993"/>
            <a:chExt cx="10135979" cy="6217369"/>
          </a:xfrm>
        </p:grpSpPr>
        <p:pic>
          <p:nvPicPr>
            <p:cNvPr id="3" name="Slika 2" descr="Slika, ki vsebuje besede besedilo, posnetek zaslona, pisava, številka&#10;&#10;Vsebina, ustvarjena z UI, morda ni pravilna.">
              <a:extLst>
                <a:ext uri="{FF2B5EF4-FFF2-40B4-BE49-F238E27FC236}">
                  <a16:creationId xmlns:a16="http://schemas.microsoft.com/office/drawing/2014/main" id="{E99A7802-D786-8157-33AB-8B1A9F036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5412" y="455993"/>
              <a:ext cx="10135979" cy="6217369"/>
            </a:xfrm>
            <a:prstGeom prst="rect">
              <a:avLst/>
            </a:prstGeom>
          </p:spPr>
        </p:pic>
        <p:sp>
          <p:nvSpPr>
            <p:cNvPr id="4" name="PoljeZBesedilom 3">
              <a:extLst>
                <a:ext uri="{FF2B5EF4-FFF2-40B4-BE49-F238E27FC236}">
                  <a16:creationId xmlns:a16="http://schemas.microsoft.com/office/drawing/2014/main" id="{C1BB0BC0-C002-D7AB-5513-0E73AAAF012D}"/>
                </a:ext>
              </a:extLst>
            </p:cNvPr>
            <p:cNvSpPr txBox="1"/>
            <p:nvPr/>
          </p:nvSpPr>
          <p:spPr>
            <a:xfrm>
              <a:off x="2760784" y="1179294"/>
              <a:ext cx="1143904" cy="73181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l-SI" sz="1067" dirty="0">
                  <a:solidFill>
                    <a:schemeClr val="accent1">
                      <a:lumMod val="75000"/>
                    </a:schemeClr>
                  </a:solidFill>
                </a:rPr>
                <a:t>PRAVILA ZA POSAMEZNE SEKTORJE</a:t>
              </a:r>
              <a:endParaRPr lang="en-SI" sz="1067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5" name="Puščica: desno 4">
            <a:extLst>
              <a:ext uri="{FF2B5EF4-FFF2-40B4-BE49-F238E27FC236}">
                <a16:creationId xmlns:a16="http://schemas.microsoft.com/office/drawing/2014/main" id="{3496AFCB-F86C-BB55-DFE4-3552A51DB404}"/>
              </a:ext>
            </a:extLst>
          </p:cNvPr>
          <p:cNvSpPr/>
          <p:nvPr/>
        </p:nvSpPr>
        <p:spPr>
          <a:xfrm>
            <a:off x="223520" y="3764280"/>
            <a:ext cx="1239520" cy="8839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REGIJE</a:t>
            </a:r>
            <a:endParaRPr lang="en-SI" dirty="0"/>
          </a:p>
        </p:txBody>
      </p:sp>
      <p:sp>
        <p:nvSpPr>
          <p:cNvPr id="10" name="Puščica: desno 9">
            <a:extLst>
              <a:ext uri="{FF2B5EF4-FFF2-40B4-BE49-F238E27FC236}">
                <a16:creationId xmlns:a16="http://schemas.microsoft.com/office/drawing/2014/main" id="{60E39829-8294-DEEC-EE68-219112CC9BA7}"/>
              </a:ext>
            </a:extLst>
          </p:cNvPr>
          <p:cNvSpPr/>
          <p:nvPr/>
        </p:nvSpPr>
        <p:spPr>
          <a:xfrm>
            <a:off x="9631680" y="3749040"/>
            <a:ext cx="2296160" cy="122979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AKCIJSKI NAČRTI ZA REGIJE</a:t>
            </a:r>
            <a:endParaRPr lang="en-SI" dirty="0"/>
          </a:p>
        </p:txBody>
      </p:sp>
      <p:pic>
        <p:nvPicPr>
          <p:cNvPr id="16" name="Slika 15" descr="RA-SASA – Razvojna agencija Savinjsko Šaleške regije">
            <a:extLst>
              <a:ext uri="{FF2B5EF4-FFF2-40B4-BE49-F238E27FC236}">
                <a16:creationId xmlns:a16="http://schemas.microsoft.com/office/drawing/2014/main" id="{35BE1709-540E-08D8-7646-6D4985789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18" name="Shape 0">
            <a:extLst>
              <a:ext uri="{FF2B5EF4-FFF2-40B4-BE49-F238E27FC236}">
                <a16:creationId xmlns:a16="http://schemas.microsoft.com/office/drawing/2014/main" id="{589F2C48-CF27-CC00-512D-DE042430B9E2}"/>
              </a:ext>
            </a:extLst>
          </p:cNvPr>
          <p:cNvSpPr/>
          <p:nvPr/>
        </p:nvSpPr>
        <p:spPr>
          <a:xfrm>
            <a:off x="0" y="1003859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9" name="Elipsa 18">
            <a:extLst>
              <a:ext uri="{FF2B5EF4-FFF2-40B4-BE49-F238E27FC236}">
                <a16:creationId xmlns:a16="http://schemas.microsoft.com/office/drawing/2014/main" id="{DACC8F50-6896-1BC7-D012-D5ADD5C3A084}"/>
              </a:ext>
            </a:extLst>
          </p:cNvPr>
          <p:cNvSpPr/>
          <p:nvPr/>
        </p:nvSpPr>
        <p:spPr>
          <a:xfrm>
            <a:off x="2942870" y="6352855"/>
            <a:ext cx="701040" cy="2718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050" dirty="0"/>
              <a:t>+SPP</a:t>
            </a:r>
            <a:endParaRPr lang="en-SI" sz="1050" dirty="0"/>
          </a:p>
        </p:txBody>
      </p:sp>
      <p:sp>
        <p:nvSpPr>
          <p:cNvPr id="21" name="Elipsa 20">
            <a:extLst>
              <a:ext uri="{FF2B5EF4-FFF2-40B4-BE49-F238E27FC236}">
                <a16:creationId xmlns:a16="http://schemas.microsoft.com/office/drawing/2014/main" id="{1ECA7648-143E-1D4B-9B02-71FC356186F1}"/>
              </a:ext>
            </a:extLst>
          </p:cNvPr>
          <p:cNvSpPr/>
          <p:nvPr/>
        </p:nvSpPr>
        <p:spPr>
          <a:xfrm>
            <a:off x="9800094" y="4648200"/>
            <a:ext cx="969506" cy="3306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050" dirty="0"/>
              <a:t>+ AN PP</a:t>
            </a:r>
            <a:endParaRPr lang="en-SI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RA-SASA – Razvojna agencija Savinjsko Šaleške regije">
            <a:extLst>
              <a:ext uri="{FF2B5EF4-FFF2-40B4-BE49-F238E27FC236}">
                <a16:creationId xmlns:a16="http://schemas.microsoft.com/office/drawing/2014/main" id="{7F598ED5-22DE-790F-C6C4-99F1CC5E5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795FFDE0-B552-8460-BB84-9363C3D5DC39}"/>
              </a:ext>
            </a:extLst>
          </p:cNvPr>
          <p:cNvSpPr/>
          <p:nvPr/>
        </p:nvSpPr>
        <p:spPr>
          <a:xfrm>
            <a:off x="0" y="1003859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5DC6B2F2-6B25-8A06-FDA4-292435D1F316}"/>
              </a:ext>
            </a:extLst>
          </p:cNvPr>
          <p:cNvSpPr/>
          <p:nvPr/>
        </p:nvSpPr>
        <p:spPr>
          <a:xfrm>
            <a:off x="720090" y="1378712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Kaj </a:t>
            </a:r>
            <a:r>
              <a:rPr lang="en-US" sz="2800" b="1" dirty="0" err="1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</a:t>
            </a:r>
            <a:r>
              <a:rPr lang="en-US" sz="2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b="1" dirty="0" err="1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upoštevati</a:t>
            </a:r>
            <a:r>
              <a:rPr lang="en-US" sz="2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pri pripravi ORP?</a:t>
            </a:r>
            <a:endParaRPr lang="en-US" sz="28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22CB5E7E-4015-4709-C2C1-1B2EBD3C27B5}"/>
              </a:ext>
            </a:extLst>
          </p:cNvPr>
          <p:cNvSpPr/>
          <p:nvPr/>
        </p:nvSpPr>
        <p:spPr>
          <a:xfrm>
            <a:off x="685800" y="2164080"/>
            <a:ext cx="5257800" cy="1351280"/>
          </a:xfrm>
          <a:prstGeom prst="roundRect">
            <a:avLst>
              <a:gd name="adj" fmla="val 9524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F000EE48-E6F0-40CA-7311-32A7152A2A46}"/>
              </a:ext>
            </a:extLst>
          </p:cNvPr>
          <p:cNvSpPr/>
          <p:nvPr/>
        </p:nvSpPr>
        <p:spPr>
          <a:xfrm>
            <a:off x="685800" y="2164080"/>
            <a:ext cx="68580" cy="1351280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B2A3B39D-2211-C889-FEB2-C6651EAE3CED}"/>
              </a:ext>
            </a:extLst>
          </p:cNvPr>
          <p:cNvSpPr/>
          <p:nvPr/>
        </p:nvSpPr>
        <p:spPr>
          <a:xfrm>
            <a:off x="914400" y="2319527"/>
            <a:ext cx="4800600" cy="4504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 RAZVOJNI OKVIR</a:t>
            </a:r>
            <a:endParaRPr lang="en-US" sz="180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E5756251-D53D-A59A-ED41-194952CD8AB4}"/>
              </a:ext>
            </a:extLst>
          </p:cNvPr>
          <p:cNvSpPr/>
          <p:nvPr/>
        </p:nvSpPr>
        <p:spPr>
          <a:xfrm>
            <a:off x="914400" y="2776728"/>
            <a:ext cx="4800600" cy="7106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Uredba o regionalnih razvojnih programih; </a:t>
            </a:r>
            <a:endParaRPr lang="sl-SI" sz="1400" dirty="0">
              <a:solidFill>
                <a:srgbClr val="263B48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Strategija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regionalnega razvoja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Slovenije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2026–2050</a:t>
            </a: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</a:t>
            </a:r>
          </a:p>
          <a:p>
            <a:pPr marL="0" indent="0">
              <a:buNone/>
            </a:pPr>
            <a:r>
              <a:rPr lang="sl-SI" sz="1400" dirty="0">
                <a:solidFill>
                  <a:srgbClr val="263B48"/>
                </a:solidFill>
                <a:latin typeface="Aptos" pitchFamily="34" charset="0"/>
              </a:rPr>
              <a:t>Regionalne dokumente po 5. členu ZSRR-2.</a:t>
            </a:r>
            <a:endParaRPr lang="en-US" sz="1400" dirty="0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45ED4D6C-F62E-F6B4-FD1B-BB1440B3CEB3}"/>
              </a:ext>
            </a:extLst>
          </p:cNvPr>
          <p:cNvSpPr/>
          <p:nvPr/>
        </p:nvSpPr>
        <p:spPr>
          <a:xfrm>
            <a:off x="6217920" y="2164080"/>
            <a:ext cx="5257800" cy="1351280"/>
          </a:xfrm>
          <a:prstGeom prst="roundRect">
            <a:avLst>
              <a:gd name="adj" fmla="val 9524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73F09351-5B93-7237-8D9A-D488CA245511}"/>
              </a:ext>
            </a:extLst>
          </p:cNvPr>
          <p:cNvSpPr/>
          <p:nvPr/>
        </p:nvSpPr>
        <p:spPr>
          <a:xfrm>
            <a:off x="6217920" y="2164080"/>
            <a:ext cx="68580" cy="1351280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BF48019C-96D3-E6D9-9D9D-711C72477F8E}"/>
              </a:ext>
            </a:extLst>
          </p:cNvPr>
          <p:cNvSpPr/>
          <p:nvPr/>
        </p:nvSpPr>
        <p:spPr>
          <a:xfrm>
            <a:off x="6446520" y="2319527"/>
            <a:ext cx="4800600" cy="4504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PRIHODNJE FINANCIRANJE</a:t>
            </a:r>
            <a:endParaRPr lang="en-US" sz="1800" dirty="0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142830A1-8CEB-C8F5-301C-D2F3EBF77397}"/>
              </a:ext>
            </a:extLst>
          </p:cNvPr>
          <p:cNvSpPr/>
          <p:nvPr/>
        </p:nvSpPr>
        <p:spPr>
          <a:xfrm>
            <a:off x="6446520" y="2776728"/>
            <a:ext cx="4800600" cy="471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Usklajevanje s predvidenimi cilji NNRP 2028–2034</a:t>
            </a: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evropskim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programskim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okvirom</a:t>
            </a: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in smernicami EU.</a:t>
            </a:r>
            <a:endParaRPr lang="en-US" sz="1400" dirty="0"/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3D80645F-C6D8-9653-35B8-EF14F90A1BFE}"/>
              </a:ext>
            </a:extLst>
          </p:cNvPr>
          <p:cNvSpPr/>
          <p:nvPr/>
        </p:nvSpPr>
        <p:spPr>
          <a:xfrm>
            <a:off x="685800" y="3774440"/>
            <a:ext cx="5257800" cy="1351280"/>
          </a:xfrm>
          <a:prstGeom prst="roundRect">
            <a:avLst>
              <a:gd name="adj" fmla="val 9524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27" name="Shape 15">
            <a:extLst>
              <a:ext uri="{FF2B5EF4-FFF2-40B4-BE49-F238E27FC236}">
                <a16:creationId xmlns:a16="http://schemas.microsoft.com/office/drawing/2014/main" id="{892CFC1E-34E9-BF75-1176-AA0E7CF63D88}"/>
              </a:ext>
            </a:extLst>
          </p:cNvPr>
          <p:cNvSpPr/>
          <p:nvPr/>
        </p:nvSpPr>
        <p:spPr>
          <a:xfrm>
            <a:off x="685800" y="3754120"/>
            <a:ext cx="68580" cy="1351280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795FD825-64C8-1F5D-7472-59C7A01B71BB}"/>
              </a:ext>
            </a:extLst>
          </p:cNvPr>
          <p:cNvSpPr/>
          <p:nvPr/>
        </p:nvSpPr>
        <p:spPr>
          <a:xfrm>
            <a:off x="914400" y="3909567"/>
            <a:ext cx="4800600" cy="4504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ANALIZE IN RAZVOJNE POTREBE</a:t>
            </a:r>
            <a:endParaRPr lang="en-US" sz="1800" dirty="0"/>
          </a:p>
        </p:txBody>
      </p:sp>
      <p:sp>
        <p:nvSpPr>
          <p:cNvPr id="31" name="Text 17">
            <a:extLst>
              <a:ext uri="{FF2B5EF4-FFF2-40B4-BE49-F238E27FC236}">
                <a16:creationId xmlns:a16="http://schemas.microsoft.com/office/drawing/2014/main" id="{676D9C65-6CD1-189C-7322-B4ADD385744F}"/>
              </a:ext>
            </a:extLst>
          </p:cNvPr>
          <p:cNvSpPr/>
          <p:nvPr/>
        </p:nvSpPr>
        <p:spPr>
          <a:xfrm>
            <a:off x="914400" y="4366768"/>
            <a:ext cx="48006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Gospodarske, demografske, prostorske, okoljske in socialne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značilnosti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SAŠA</a:t>
            </a: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regije </a:t>
            </a:r>
          </a:p>
          <a:p>
            <a:pPr marL="0" indent="0">
              <a:buNone/>
            </a:pP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– predhodni nastali analitični dokumenti.</a:t>
            </a:r>
          </a:p>
          <a:p>
            <a:pPr marL="0" indent="0">
              <a:buNone/>
            </a:pPr>
            <a:endParaRPr lang="sl-SI" sz="1400" dirty="0">
              <a:solidFill>
                <a:srgbClr val="263B48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33" name="Shape 18">
            <a:extLst>
              <a:ext uri="{FF2B5EF4-FFF2-40B4-BE49-F238E27FC236}">
                <a16:creationId xmlns:a16="http://schemas.microsoft.com/office/drawing/2014/main" id="{D4666A93-3DB1-1CCD-532F-849760CB10C4}"/>
              </a:ext>
            </a:extLst>
          </p:cNvPr>
          <p:cNvSpPr/>
          <p:nvPr/>
        </p:nvSpPr>
        <p:spPr>
          <a:xfrm>
            <a:off x="685800" y="5344160"/>
            <a:ext cx="5257800" cy="1351280"/>
          </a:xfrm>
          <a:prstGeom prst="roundRect">
            <a:avLst>
              <a:gd name="adj" fmla="val 9524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35" name="Shape 19">
            <a:extLst>
              <a:ext uri="{FF2B5EF4-FFF2-40B4-BE49-F238E27FC236}">
                <a16:creationId xmlns:a16="http://schemas.microsoft.com/office/drawing/2014/main" id="{B63C03AB-6C93-AF9C-ECCE-6C9BFABFC9D1}"/>
              </a:ext>
            </a:extLst>
          </p:cNvPr>
          <p:cNvSpPr/>
          <p:nvPr/>
        </p:nvSpPr>
        <p:spPr>
          <a:xfrm>
            <a:off x="685800" y="5344160"/>
            <a:ext cx="68580" cy="1351280"/>
          </a:xfrm>
          <a:prstGeom prst="rect">
            <a:avLst/>
          </a:prstGeom>
          <a:solidFill>
            <a:srgbClr val="548341"/>
          </a:solidFill>
          <a:ln w="12700">
            <a:solidFill>
              <a:srgbClr val="548341"/>
            </a:solidFill>
            <a:prstDash val="solid"/>
          </a:ln>
        </p:spPr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B3F7FDFF-D5F6-FC4C-22DD-E145935EC5F4}"/>
              </a:ext>
            </a:extLst>
          </p:cNvPr>
          <p:cNvSpPr/>
          <p:nvPr/>
        </p:nvSpPr>
        <p:spPr>
          <a:xfrm>
            <a:off x="914400" y="5499607"/>
            <a:ext cx="4800600" cy="4504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DVE</a:t>
            </a:r>
            <a:r>
              <a:rPr lang="sl-SI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OBMOČJI</a:t>
            </a:r>
            <a:r>
              <a:rPr lang="en-US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POSEBNI RAZVOJNI</a:t>
            </a:r>
            <a:r>
              <a:rPr lang="sl-SI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 IZZIVI</a:t>
            </a:r>
            <a:endParaRPr lang="en-US" sz="1800" dirty="0"/>
          </a:p>
        </p:txBody>
      </p:sp>
      <p:sp>
        <p:nvSpPr>
          <p:cNvPr id="39" name="Text 21">
            <a:extLst>
              <a:ext uri="{FF2B5EF4-FFF2-40B4-BE49-F238E27FC236}">
                <a16:creationId xmlns:a16="http://schemas.microsoft.com/office/drawing/2014/main" id="{1F2441D6-9D06-DADA-3555-44F34767A319}"/>
              </a:ext>
            </a:extLst>
          </p:cNvPr>
          <p:cNvSpPr/>
          <p:nvPr/>
        </p:nvSpPr>
        <p:spPr>
          <a:xfrm>
            <a:off x="914400" y="5956808"/>
            <a:ext cx="4800600" cy="618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ravični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prehod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premogovne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regije</a:t>
            </a: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– bazira na Šaleški dolini (že kategorizirana kot OPRI)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Zgornja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Savinjska</a:t>
            </a: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dolina</a:t>
            </a: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(predlog)</a:t>
            </a:r>
          </a:p>
        </p:txBody>
      </p:sp>
      <p:sp>
        <p:nvSpPr>
          <p:cNvPr id="41" name="Shape 22">
            <a:extLst>
              <a:ext uri="{FF2B5EF4-FFF2-40B4-BE49-F238E27FC236}">
                <a16:creationId xmlns:a16="http://schemas.microsoft.com/office/drawing/2014/main" id="{7A03CAE8-3E9C-0543-F41A-89F5722D0D21}"/>
              </a:ext>
            </a:extLst>
          </p:cNvPr>
          <p:cNvSpPr/>
          <p:nvPr/>
        </p:nvSpPr>
        <p:spPr>
          <a:xfrm>
            <a:off x="6217920" y="3774440"/>
            <a:ext cx="5257800" cy="2280920"/>
          </a:xfrm>
          <a:prstGeom prst="roundRect">
            <a:avLst>
              <a:gd name="adj" fmla="val 9524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43" name="Shape 23">
            <a:extLst>
              <a:ext uri="{FF2B5EF4-FFF2-40B4-BE49-F238E27FC236}">
                <a16:creationId xmlns:a16="http://schemas.microsoft.com/office/drawing/2014/main" id="{51C141C1-F09E-26D4-7953-82EF135B2239}"/>
              </a:ext>
            </a:extLst>
          </p:cNvPr>
          <p:cNvSpPr/>
          <p:nvPr/>
        </p:nvSpPr>
        <p:spPr>
          <a:xfrm>
            <a:off x="6217920" y="3774440"/>
            <a:ext cx="68580" cy="2280920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45" name="Text 24">
            <a:extLst>
              <a:ext uri="{FF2B5EF4-FFF2-40B4-BE49-F238E27FC236}">
                <a16:creationId xmlns:a16="http://schemas.microsoft.com/office/drawing/2014/main" id="{DBFDC955-A96A-CD08-F128-FB9F94BBAE0E}"/>
              </a:ext>
            </a:extLst>
          </p:cNvPr>
          <p:cNvSpPr/>
          <p:nvPr/>
        </p:nvSpPr>
        <p:spPr>
          <a:xfrm>
            <a:off x="6446520" y="3929887"/>
            <a:ext cx="4800600" cy="3474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PARTNERSKA PRIPRAVA</a:t>
            </a:r>
            <a:endParaRPr lang="en-US" sz="1800" dirty="0"/>
          </a:p>
        </p:txBody>
      </p:sp>
      <p:sp>
        <p:nvSpPr>
          <p:cNvPr id="47" name="Text 25">
            <a:extLst>
              <a:ext uri="{FF2B5EF4-FFF2-40B4-BE49-F238E27FC236}">
                <a16:creationId xmlns:a16="http://schemas.microsoft.com/office/drawing/2014/main" id="{5B6FED6E-A485-5982-0B31-BEBD8EFCC187}"/>
              </a:ext>
            </a:extLst>
          </p:cNvPr>
          <p:cNvSpPr/>
          <p:nvPr/>
        </p:nvSpPr>
        <p:spPr>
          <a:xfrm>
            <a:off x="6446520" y="4366768"/>
            <a:ext cx="4800600" cy="159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sl-SI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Prispevki deležnikov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sz="1400" dirty="0"/>
              <a:t>Krepitev kompetenc za novo finančno perspektivo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sz="1400" dirty="0"/>
              <a:t>Predstavitev 1. osnutka ORP in razprava, pripombe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sz="1400" dirty="0"/>
              <a:t>Delavnica v okviru snovanja Programa za prestrukturiranje z zbiranjem projektnih predlogov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sz="1400" dirty="0"/>
              <a:t>Obsežni intervjuji z 20 ključnimi deležniki v okviru pravičnega prehoda</a:t>
            </a:r>
          </a:p>
        </p:txBody>
      </p:sp>
    </p:spTree>
    <p:extLst>
      <p:ext uri="{BB962C8B-B14F-4D97-AF65-F5344CB8AC3E}">
        <p14:creationId xmlns:p14="http://schemas.microsoft.com/office/powerpoint/2010/main" val="80230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99411-CE86-BB76-620A-ED6741AE4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RA-SASA – Razvojna agencija Savinjsko Šaleške regije">
            <a:extLst>
              <a:ext uri="{FF2B5EF4-FFF2-40B4-BE49-F238E27FC236}">
                <a16:creationId xmlns:a16="http://schemas.microsoft.com/office/drawing/2014/main" id="{E2990000-F590-4EFB-0A96-BC7C45258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8418A9A8-3317-B787-0AEC-3A6983A51795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9EDDB949-345D-CD85-1A94-196EC9F972EC}"/>
              </a:ext>
            </a:extLst>
          </p:cNvPr>
          <p:cNvSpPr/>
          <p:nvPr/>
        </p:nvSpPr>
        <p:spPr>
          <a:xfrm>
            <a:off x="635396" y="1432673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</a:t>
            </a:r>
            <a:r>
              <a:rPr lang="sl-SI" sz="3600" b="1" dirty="0" err="1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bmočni</a:t>
            </a:r>
            <a:r>
              <a:rPr lang="sl-SI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razvojni program Savinjsko-šaleške regije </a:t>
            </a:r>
          </a:p>
          <a:p>
            <a:pPr marL="0" indent="0">
              <a:buNone/>
            </a:pPr>
            <a:r>
              <a:rPr lang="sl-SI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 obdobje </a:t>
            </a:r>
            <a:r>
              <a:rPr lang="en-US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2028–2034</a:t>
            </a:r>
            <a:endParaRPr lang="en-US" sz="3600" dirty="0"/>
          </a:p>
        </p:txBody>
      </p:sp>
      <p:sp>
        <p:nvSpPr>
          <p:cNvPr id="89" name="Shape 2">
            <a:extLst>
              <a:ext uri="{FF2B5EF4-FFF2-40B4-BE49-F238E27FC236}">
                <a16:creationId xmlns:a16="http://schemas.microsoft.com/office/drawing/2014/main" id="{763BDD79-D865-36F7-BEDD-57D3325C97C1}"/>
              </a:ext>
            </a:extLst>
          </p:cNvPr>
          <p:cNvSpPr/>
          <p:nvPr/>
        </p:nvSpPr>
        <p:spPr>
          <a:xfrm>
            <a:off x="583313" y="3620426"/>
            <a:ext cx="2664460" cy="2862118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DE4DF"/>
            </a:solidFill>
            <a:prstDash val="solid"/>
          </a:ln>
        </p:spPr>
        <p:txBody>
          <a:bodyPr/>
          <a:lstStyle/>
          <a:p>
            <a:endParaRPr lang="sl-SI" sz="3200"/>
          </a:p>
        </p:txBody>
      </p:sp>
      <p:sp>
        <p:nvSpPr>
          <p:cNvPr id="91" name="Shape 3">
            <a:extLst>
              <a:ext uri="{FF2B5EF4-FFF2-40B4-BE49-F238E27FC236}">
                <a16:creationId xmlns:a16="http://schemas.microsoft.com/office/drawing/2014/main" id="{2A8AF64E-6C69-D46C-D45D-ED279EF84E02}"/>
              </a:ext>
            </a:extLst>
          </p:cNvPr>
          <p:cNvSpPr/>
          <p:nvPr/>
        </p:nvSpPr>
        <p:spPr>
          <a:xfrm>
            <a:off x="1288712" y="3764673"/>
            <a:ext cx="1005457" cy="977586"/>
          </a:xfrm>
          <a:prstGeom prst="ellipse">
            <a:avLst/>
          </a:prstGeom>
          <a:solidFill>
            <a:srgbClr val="4C8294"/>
          </a:solidFill>
          <a:ln w="12700">
            <a:solidFill>
              <a:srgbClr val="4C8294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3" name="Text 4">
            <a:extLst>
              <a:ext uri="{FF2B5EF4-FFF2-40B4-BE49-F238E27FC236}">
                <a16:creationId xmlns:a16="http://schemas.microsoft.com/office/drawing/2014/main" id="{A5F5239E-3D2E-6D84-0D2A-F7F6FC4E4305}"/>
              </a:ext>
            </a:extLst>
          </p:cNvPr>
          <p:cNvSpPr/>
          <p:nvPr/>
        </p:nvSpPr>
        <p:spPr>
          <a:xfrm>
            <a:off x="1605444" y="4096720"/>
            <a:ext cx="351910" cy="244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ptos" panose="020B0004020202020204" pitchFamily="34" charset="0"/>
              </a:rPr>
              <a:t>1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95" name="Text 5">
            <a:extLst>
              <a:ext uri="{FF2B5EF4-FFF2-40B4-BE49-F238E27FC236}">
                <a16:creationId xmlns:a16="http://schemas.microsoft.com/office/drawing/2014/main" id="{45645BB7-4286-892A-B85E-B3C063A2FCF6}"/>
              </a:ext>
            </a:extLst>
          </p:cNvPr>
          <p:cNvSpPr/>
          <p:nvPr/>
        </p:nvSpPr>
        <p:spPr>
          <a:xfrm>
            <a:off x="725578" y="5321274"/>
            <a:ext cx="2161732" cy="293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4C8294"/>
                </a:solidFill>
                <a:latin typeface="Aptos" panose="020B0004020202020204" pitchFamily="34" charset="0"/>
              </a:rPr>
              <a:t>POVEZANA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7" name="Text 6">
            <a:extLst>
              <a:ext uri="{FF2B5EF4-FFF2-40B4-BE49-F238E27FC236}">
                <a16:creationId xmlns:a16="http://schemas.microsoft.com/office/drawing/2014/main" id="{3D2B4274-BF42-93C8-5C69-55E545E5715B}"/>
              </a:ext>
            </a:extLst>
          </p:cNvPr>
          <p:cNvSpPr/>
          <p:nvPr/>
        </p:nvSpPr>
        <p:spPr>
          <a:xfrm>
            <a:off x="783946" y="5545143"/>
            <a:ext cx="2161732" cy="733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>
                <a:solidFill>
                  <a:srgbClr val="65736D"/>
                </a:solidFill>
                <a:latin typeface="Aptos" panose="020B0004020202020204" pitchFamily="34" charset="0"/>
              </a:rPr>
              <a:t>Dostopnost, mobilnost, </a:t>
            </a:r>
            <a:r>
              <a:rPr lang="en-US" sz="1200" dirty="0" err="1">
                <a:solidFill>
                  <a:srgbClr val="65736D"/>
                </a:solidFill>
                <a:latin typeface="Aptos" panose="020B0004020202020204" pitchFamily="34" charset="0"/>
              </a:rPr>
              <a:t>digitalna</a:t>
            </a:r>
            <a:r>
              <a:rPr lang="sl-SI" sz="1200" dirty="0">
                <a:solidFill>
                  <a:srgbClr val="65736D"/>
                </a:solidFill>
                <a:latin typeface="Aptos" panose="020B0004020202020204" pitchFamily="34" charset="0"/>
              </a:rPr>
              <a:t>, temeljne storitve, </a:t>
            </a:r>
            <a:r>
              <a:rPr lang="en-US" sz="1200" dirty="0" err="1">
                <a:solidFill>
                  <a:srgbClr val="65736D"/>
                </a:solidFill>
                <a:latin typeface="Aptos" panose="020B0004020202020204" pitchFamily="34" charset="0"/>
              </a:rPr>
              <a:t>funkcionalna</a:t>
            </a:r>
            <a:r>
              <a:rPr lang="en-US" sz="1200" dirty="0">
                <a:solidFill>
                  <a:srgbClr val="65736D"/>
                </a:solidFill>
                <a:latin typeface="Aptos" panose="020B0004020202020204" pitchFamily="34" charset="0"/>
              </a:rPr>
              <a:t> povezanost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99" name="Shape 7">
            <a:extLst>
              <a:ext uri="{FF2B5EF4-FFF2-40B4-BE49-F238E27FC236}">
                <a16:creationId xmlns:a16="http://schemas.microsoft.com/office/drawing/2014/main" id="{6EC418A0-A7B8-836F-0B09-3718FCB0504E}"/>
              </a:ext>
            </a:extLst>
          </p:cNvPr>
          <p:cNvSpPr/>
          <p:nvPr/>
        </p:nvSpPr>
        <p:spPr>
          <a:xfrm>
            <a:off x="3317028" y="3619963"/>
            <a:ext cx="2664460" cy="2862118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DE4DF"/>
            </a:solidFill>
            <a:prstDash val="solid"/>
          </a:ln>
        </p:spPr>
        <p:txBody>
          <a:bodyPr/>
          <a:lstStyle/>
          <a:p>
            <a:endParaRPr lang="sl-SI" sz="1200" dirty="0"/>
          </a:p>
        </p:txBody>
      </p:sp>
      <p:sp>
        <p:nvSpPr>
          <p:cNvPr id="101" name="Shape 8">
            <a:extLst>
              <a:ext uri="{FF2B5EF4-FFF2-40B4-BE49-F238E27FC236}">
                <a16:creationId xmlns:a16="http://schemas.microsoft.com/office/drawing/2014/main" id="{73A969D5-3E4D-F23D-AFF0-00D573657F37}"/>
              </a:ext>
            </a:extLst>
          </p:cNvPr>
          <p:cNvSpPr/>
          <p:nvPr/>
        </p:nvSpPr>
        <p:spPr>
          <a:xfrm>
            <a:off x="4071065" y="3764673"/>
            <a:ext cx="1005457" cy="977586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C9824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03" name="Text 9">
            <a:extLst>
              <a:ext uri="{FF2B5EF4-FFF2-40B4-BE49-F238E27FC236}">
                <a16:creationId xmlns:a16="http://schemas.microsoft.com/office/drawing/2014/main" id="{DFA812B1-F839-A920-41A2-521FBD9BD268}"/>
              </a:ext>
            </a:extLst>
          </p:cNvPr>
          <p:cNvSpPr/>
          <p:nvPr/>
        </p:nvSpPr>
        <p:spPr>
          <a:xfrm>
            <a:off x="4387797" y="4096720"/>
            <a:ext cx="351910" cy="244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ptos" panose="020B0004020202020204" pitchFamily="34" charset="0"/>
              </a:rPr>
              <a:t>2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05" name="Text 10">
            <a:extLst>
              <a:ext uri="{FF2B5EF4-FFF2-40B4-BE49-F238E27FC236}">
                <a16:creationId xmlns:a16="http://schemas.microsoft.com/office/drawing/2014/main" id="{DBD0FA70-B9FE-87CD-E3BE-961E1024B3D2}"/>
              </a:ext>
            </a:extLst>
          </p:cNvPr>
          <p:cNvSpPr/>
          <p:nvPr/>
        </p:nvSpPr>
        <p:spPr>
          <a:xfrm>
            <a:off x="3507931" y="5321274"/>
            <a:ext cx="2161732" cy="293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Aptos" panose="020B0004020202020204" pitchFamily="34" charset="0"/>
              </a:rPr>
              <a:t>KONKURENČNA</a:t>
            </a:r>
            <a:endParaRPr lang="en-US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107" name="Text 11">
            <a:extLst>
              <a:ext uri="{FF2B5EF4-FFF2-40B4-BE49-F238E27FC236}">
                <a16:creationId xmlns:a16="http://schemas.microsoft.com/office/drawing/2014/main" id="{30277C5E-3281-2D9D-D688-40F6F64F791B}"/>
              </a:ext>
            </a:extLst>
          </p:cNvPr>
          <p:cNvSpPr/>
          <p:nvPr/>
        </p:nvSpPr>
        <p:spPr>
          <a:xfrm>
            <a:off x="3507931" y="5574327"/>
            <a:ext cx="2161732" cy="733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>
                <a:solidFill>
                  <a:srgbClr val="65736D"/>
                </a:solidFill>
                <a:latin typeface="Aptos" panose="020B0004020202020204" pitchFamily="34" charset="0"/>
              </a:rPr>
              <a:t>Gospodarstvo, trg dela, znanje, inovacije in razvojni potenciali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09" name="Shape 12">
            <a:extLst>
              <a:ext uri="{FF2B5EF4-FFF2-40B4-BE49-F238E27FC236}">
                <a16:creationId xmlns:a16="http://schemas.microsoft.com/office/drawing/2014/main" id="{2F7F5170-284B-1852-C37D-CBAC749F9CA7}"/>
              </a:ext>
            </a:extLst>
          </p:cNvPr>
          <p:cNvSpPr/>
          <p:nvPr/>
        </p:nvSpPr>
        <p:spPr>
          <a:xfrm>
            <a:off x="6089664" y="3610692"/>
            <a:ext cx="2664460" cy="2862118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DE4DF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1" name="Shape 13">
            <a:extLst>
              <a:ext uri="{FF2B5EF4-FFF2-40B4-BE49-F238E27FC236}">
                <a16:creationId xmlns:a16="http://schemas.microsoft.com/office/drawing/2014/main" id="{49561054-D187-800F-7ADB-6847DB4F9FC0}"/>
              </a:ext>
            </a:extLst>
          </p:cNvPr>
          <p:cNvSpPr/>
          <p:nvPr/>
        </p:nvSpPr>
        <p:spPr>
          <a:xfrm>
            <a:off x="6824248" y="3764673"/>
            <a:ext cx="1005457" cy="977586"/>
          </a:xfrm>
          <a:prstGeom prst="ellipse">
            <a:avLst/>
          </a:prstGeom>
          <a:solidFill>
            <a:srgbClr val="2F6655"/>
          </a:solidFill>
          <a:ln w="12700">
            <a:solidFill>
              <a:srgbClr val="2F6655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3" name="Text 14">
            <a:extLst>
              <a:ext uri="{FF2B5EF4-FFF2-40B4-BE49-F238E27FC236}">
                <a16:creationId xmlns:a16="http://schemas.microsoft.com/office/drawing/2014/main" id="{2B053FC2-7CDB-E58B-0291-D6748B9D4328}"/>
              </a:ext>
            </a:extLst>
          </p:cNvPr>
          <p:cNvSpPr/>
          <p:nvPr/>
        </p:nvSpPr>
        <p:spPr>
          <a:xfrm>
            <a:off x="7140980" y="4096720"/>
            <a:ext cx="351910" cy="244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ptos" panose="020B0004020202020204" pitchFamily="34" charset="0"/>
              </a:rPr>
              <a:t>3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5" name="Text 15">
            <a:extLst>
              <a:ext uri="{FF2B5EF4-FFF2-40B4-BE49-F238E27FC236}">
                <a16:creationId xmlns:a16="http://schemas.microsoft.com/office/drawing/2014/main" id="{2927FB58-6709-8E51-3621-AF5DAD1D2E07}"/>
              </a:ext>
            </a:extLst>
          </p:cNvPr>
          <p:cNvSpPr/>
          <p:nvPr/>
        </p:nvSpPr>
        <p:spPr>
          <a:xfrm>
            <a:off x="6261114" y="5321274"/>
            <a:ext cx="2161732" cy="293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2F6655"/>
                </a:solidFill>
                <a:latin typeface="Aptos" panose="020B0004020202020204" pitchFamily="34" charset="0"/>
              </a:rPr>
              <a:t>ODPORNA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7" name="Text 16">
            <a:extLst>
              <a:ext uri="{FF2B5EF4-FFF2-40B4-BE49-F238E27FC236}">
                <a16:creationId xmlns:a16="http://schemas.microsoft.com/office/drawing/2014/main" id="{E8F086F8-4F80-9095-EF55-2F191D5FECCD}"/>
              </a:ext>
            </a:extLst>
          </p:cNvPr>
          <p:cNvSpPr/>
          <p:nvPr/>
        </p:nvSpPr>
        <p:spPr>
          <a:xfrm>
            <a:off x="6261114" y="5574327"/>
            <a:ext cx="2161732" cy="733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>
                <a:solidFill>
                  <a:srgbClr val="65736D"/>
                </a:solidFill>
                <a:latin typeface="Aptos" panose="020B0004020202020204" pitchFamily="34" charset="0"/>
              </a:rPr>
              <a:t>Demografija, socialna odpornost, okolje, tveganja in energija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19" name="Shape 17">
            <a:extLst>
              <a:ext uri="{FF2B5EF4-FFF2-40B4-BE49-F238E27FC236}">
                <a16:creationId xmlns:a16="http://schemas.microsoft.com/office/drawing/2014/main" id="{BBB78AE7-A606-46A1-C1AD-9B5E4A73300E}"/>
              </a:ext>
            </a:extLst>
          </p:cNvPr>
          <p:cNvSpPr/>
          <p:nvPr/>
        </p:nvSpPr>
        <p:spPr>
          <a:xfrm>
            <a:off x="8823379" y="3610692"/>
            <a:ext cx="2664460" cy="2862118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DE4DF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21" name="Shape 18">
            <a:extLst>
              <a:ext uri="{FF2B5EF4-FFF2-40B4-BE49-F238E27FC236}">
                <a16:creationId xmlns:a16="http://schemas.microsoft.com/office/drawing/2014/main" id="{8FA412C1-7F55-E7E0-69F7-621046F44DAA}"/>
              </a:ext>
            </a:extLst>
          </p:cNvPr>
          <p:cNvSpPr/>
          <p:nvPr/>
        </p:nvSpPr>
        <p:spPr>
          <a:xfrm>
            <a:off x="9557963" y="3764673"/>
            <a:ext cx="1005457" cy="977586"/>
          </a:xfrm>
          <a:prstGeom prst="ellipse">
            <a:avLst/>
          </a:prstGeom>
          <a:solidFill>
            <a:srgbClr val="C00000"/>
          </a:solidFill>
          <a:ln w="12700">
            <a:solidFill>
              <a:srgbClr val="A65A4F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23" name="Text 19">
            <a:extLst>
              <a:ext uri="{FF2B5EF4-FFF2-40B4-BE49-F238E27FC236}">
                <a16:creationId xmlns:a16="http://schemas.microsoft.com/office/drawing/2014/main" id="{BDC7863A-2807-8AC9-8209-A36F34953DB8}"/>
              </a:ext>
            </a:extLst>
          </p:cNvPr>
          <p:cNvSpPr/>
          <p:nvPr/>
        </p:nvSpPr>
        <p:spPr>
          <a:xfrm>
            <a:off x="9874695" y="4096720"/>
            <a:ext cx="351910" cy="244396"/>
          </a:xfrm>
          <a:prstGeom prst="rect">
            <a:avLst/>
          </a:prstGeom>
          <a:solidFill>
            <a:srgbClr val="C00000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ptos" panose="020B0004020202020204" pitchFamily="34" charset="0"/>
              </a:rPr>
              <a:t>4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25" name="Text 20">
            <a:extLst>
              <a:ext uri="{FF2B5EF4-FFF2-40B4-BE49-F238E27FC236}">
                <a16:creationId xmlns:a16="http://schemas.microsoft.com/office/drawing/2014/main" id="{21BE748A-D6F2-1A39-C9DE-3D5C3050D8D3}"/>
              </a:ext>
            </a:extLst>
          </p:cNvPr>
          <p:cNvSpPr/>
          <p:nvPr/>
        </p:nvSpPr>
        <p:spPr>
          <a:xfrm>
            <a:off x="8994829" y="5321274"/>
            <a:ext cx="2161732" cy="293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ptos" panose="020B0004020202020204" pitchFamily="34" charset="0"/>
              </a:rPr>
              <a:t>UPRAVLJANJE</a:t>
            </a:r>
            <a:endParaRPr lang="en-US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127" name="Text 21">
            <a:extLst>
              <a:ext uri="{FF2B5EF4-FFF2-40B4-BE49-F238E27FC236}">
                <a16:creationId xmlns:a16="http://schemas.microsoft.com/office/drawing/2014/main" id="{FAF370C2-E36C-89FF-AA07-0E94BEEDE7F2}"/>
              </a:ext>
            </a:extLst>
          </p:cNvPr>
          <p:cNvSpPr/>
          <p:nvPr/>
        </p:nvSpPr>
        <p:spPr>
          <a:xfrm>
            <a:off x="8979825" y="5614550"/>
            <a:ext cx="2161732" cy="733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sl-SI" sz="1200" dirty="0">
                <a:solidFill>
                  <a:srgbClr val="65736D"/>
                </a:solidFill>
                <a:latin typeface="Aptos" panose="020B0004020202020204" pitchFamily="34" charset="0"/>
              </a:rPr>
              <a:t>Strateško načrtovanje, z</a:t>
            </a:r>
            <a:r>
              <a:rPr lang="en-US" sz="1200" dirty="0" err="1">
                <a:solidFill>
                  <a:srgbClr val="65736D"/>
                </a:solidFill>
                <a:latin typeface="Aptos" panose="020B0004020202020204" pitchFamily="34" charset="0"/>
              </a:rPr>
              <a:t>mogljivosti</a:t>
            </a:r>
            <a:r>
              <a:rPr lang="sl-SI" sz="1200" dirty="0">
                <a:solidFill>
                  <a:srgbClr val="65736D"/>
                </a:solidFill>
                <a:latin typeface="Aptos" panose="020B0004020202020204" pitchFamily="34" charset="0"/>
              </a:rPr>
              <a:t>,</a:t>
            </a:r>
            <a:r>
              <a:rPr lang="en-US" sz="1200" dirty="0">
                <a:solidFill>
                  <a:srgbClr val="65736D"/>
                </a:solidFill>
                <a:latin typeface="Aptos" panose="020B0004020202020204" pitchFamily="34" charset="0"/>
              </a:rPr>
              <a:t> </a:t>
            </a:r>
            <a:r>
              <a:rPr lang="en-US" sz="1200" dirty="0" err="1">
                <a:solidFill>
                  <a:srgbClr val="65736D"/>
                </a:solidFill>
                <a:latin typeface="Aptos" panose="020B0004020202020204" pitchFamily="34" charset="0"/>
              </a:rPr>
              <a:t>partnerstva</a:t>
            </a:r>
            <a:r>
              <a:rPr lang="sl-SI" sz="1200" dirty="0">
                <a:solidFill>
                  <a:srgbClr val="65736D"/>
                </a:solidFill>
                <a:latin typeface="Aptos" panose="020B0004020202020204" pitchFamily="34" charset="0"/>
              </a:rPr>
              <a:t>, </a:t>
            </a:r>
            <a:r>
              <a:rPr lang="en-US" sz="1200" dirty="0" err="1">
                <a:solidFill>
                  <a:srgbClr val="65736D"/>
                </a:solidFill>
                <a:latin typeface="Aptos" panose="020B0004020202020204" pitchFamily="34" charset="0"/>
              </a:rPr>
              <a:t>sposobnost</a:t>
            </a:r>
            <a:r>
              <a:rPr lang="en-US" sz="1200" dirty="0">
                <a:solidFill>
                  <a:srgbClr val="65736D"/>
                </a:solidFill>
                <a:latin typeface="Aptos" panose="020B0004020202020204" pitchFamily="34" charset="0"/>
              </a:rPr>
              <a:t> priprave </a:t>
            </a:r>
            <a:r>
              <a:rPr lang="en-US" sz="1200" dirty="0" err="1">
                <a:solidFill>
                  <a:srgbClr val="65736D"/>
                </a:solidFill>
                <a:latin typeface="Aptos" panose="020B0004020202020204" pitchFamily="34" charset="0"/>
              </a:rPr>
              <a:t>skupnih</a:t>
            </a:r>
            <a:r>
              <a:rPr lang="en-US" sz="1200" dirty="0">
                <a:solidFill>
                  <a:srgbClr val="65736D"/>
                </a:solidFill>
                <a:latin typeface="Aptos" panose="020B0004020202020204" pitchFamily="34" charset="0"/>
              </a:rPr>
              <a:t> </a:t>
            </a:r>
            <a:r>
              <a:rPr lang="en-US" sz="1200" dirty="0" err="1">
                <a:solidFill>
                  <a:srgbClr val="65736D"/>
                </a:solidFill>
                <a:latin typeface="Aptos" panose="020B0004020202020204" pitchFamily="34" charset="0"/>
              </a:rPr>
              <a:t>projektov</a:t>
            </a:r>
            <a:endParaRPr lang="sl-SI" sz="1200" dirty="0">
              <a:solidFill>
                <a:srgbClr val="65736D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52EA0FD-6CC6-4BFD-0C60-987AFC67E9BB}"/>
              </a:ext>
            </a:extLst>
          </p:cNvPr>
          <p:cNvSpPr/>
          <p:nvPr/>
        </p:nvSpPr>
        <p:spPr>
          <a:xfrm>
            <a:off x="635396" y="2355731"/>
            <a:ext cx="10058400" cy="848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sl-SI" sz="2000" b="1" dirty="0">
                <a:solidFill>
                  <a:srgbClr val="287C9F"/>
                </a:solidFill>
              </a:rPr>
              <a:t>STRATEŠKI OKVIR - struktura skladna: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l-SI" sz="2000" b="1" dirty="0">
                <a:solidFill>
                  <a:srgbClr val="287C9F"/>
                </a:solidFill>
              </a:rPr>
              <a:t>s STRATEGIJO REGIONALNEGA RAZVOJA 2026-2050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l-SI" sz="2000" b="1" dirty="0">
                <a:solidFill>
                  <a:srgbClr val="287C9F"/>
                </a:solidFill>
              </a:rPr>
              <a:t>Z Novo Uredbo o regionalnih razvojnih programih </a:t>
            </a:r>
            <a:r>
              <a:rPr lang="sl-SI" sz="2000" dirty="0">
                <a:solidFill>
                  <a:prstClr val="black"/>
                </a:solidFill>
              </a:rPr>
              <a:t>(</a:t>
            </a:r>
            <a:r>
              <a:rPr lang="en-SI" sz="2000" dirty="0" err="1">
                <a:solidFill>
                  <a:prstClr val="black"/>
                </a:solidFill>
              </a:rPr>
              <a:t>Uradni</a:t>
            </a:r>
            <a:r>
              <a:rPr lang="en-SI" sz="2000" dirty="0">
                <a:solidFill>
                  <a:prstClr val="black"/>
                </a:solidFill>
              </a:rPr>
              <a:t> list RS, </a:t>
            </a:r>
            <a:r>
              <a:rPr lang="en-SI" sz="2000" dirty="0" err="1">
                <a:solidFill>
                  <a:prstClr val="black"/>
                </a:solidFill>
              </a:rPr>
              <a:t>št</a:t>
            </a:r>
            <a:r>
              <a:rPr lang="en-SI" sz="2000" dirty="0">
                <a:solidFill>
                  <a:prstClr val="black"/>
                </a:solidFill>
              </a:rPr>
              <a:t>. </a:t>
            </a:r>
            <a:r>
              <a:rPr lang="en-SI" sz="2000" dirty="0">
                <a:solidFill>
                  <a:prstClr val="black"/>
                </a:solidFill>
                <a:hlinkClick r:id="rId3" tooltip="Uredba o regionalnih razvojnih programih"/>
              </a:rPr>
              <a:t>1327/26</a:t>
            </a:r>
            <a:r>
              <a:rPr lang="sl-SI" sz="2000" dirty="0">
                <a:solidFill>
                  <a:prstClr val="black"/>
                </a:solidFill>
              </a:rPr>
              <a:t>)</a:t>
            </a:r>
            <a:endParaRPr lang="en-US" sz="2000" dirty="0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7AC1D8FF-7C99-D579-1627-37517BE656E4}"/>
              </a:ext>
            </a:extLst>
          </p:cNvPr>
          <p:cNvSpPr/>
          <p:nvPr/>
        </p:nvSpPr>
        <p:spPr>
          <a:xfrm>
            <a:off x="10226605" y="2684197"/>
            <a:ext cx="139615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667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</a:t>
            </a:r>
            <a:r>
              <a:rPr lang="en-US" sz="1900" dirty="0" err="1">
                <a:solidFill>
                  <a:srgbClr val="667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področja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804690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5B4C-9384-7B4C-43A5-2ED1504B5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5D01D027-8469-4836-F0AE-4C3E3D6DF5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071"/>
          <a:stretch>
            <a:fillRect/>
          </a:stretch>
        </p:blipFill>
        <p:spPr>
          <a:xfrm>
            <a:off x="506279" y="4321016"/>
            <a:ext cx="11003796" cy="2387600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2CA625FF-7842-177A-8056-E3B8754F01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9950"/>
          <a:stretch>
            <a:fillRect/>
          </a:stretch>
        </p:blipFill>
        <p:spPr>
          <a:xfrm>
            <a:off x="594102" y="1458208"/>
            <a:ext cx="11003796" cy="1633251"/>
          </a:xfrm>
          <a:prstGeom prst="rect">
            <a:avLst/>
          </a:prstGeom>
        </p:spPr>
      </p:pic>
      <p:cxnSp>
        <p:nvCxnSpPr>
          <p:cNvPr id="13" name="Raven puščični povezovalnik 12">
            <a:extLst>
              <a:ext uri="{FF2B5EF4-FFF2-40B4-BE49-F238E27FC236}">
                <a16:creationId xmlns:a16="http://schemas.microsoft.com/office/drawing/2014/main" id="{D307007B-4239-AAC0-4B40-CB012A8292DA}"/>
              </a:ext>
            </a:extLst>
          </p:cNvPr>
          <p:cNvCxnSpPr/>
          <p:nvPr/>
        </p:nvCxnSpPr>
        <p:spPr>
          <a:xfrm>
            <a:off x="1694482" y="3089330"/>
            <a:ext cx="2593383" cy="1231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ven puščični povezovalnik 13">
            <a:extLst>
              <a:ext uri="{FF2B5EF4-FFF2-40B4-BE49-F238E27FC236}">
                <a16:creationId xmlns:a16="http://schemas.microsoft.com/office/drawing/2014/main" id="{E1BF891A-1D89-DC4E-1ABC-9D3F3DB74734}"/>
              </a:ext>
            </a:extLst>
          </p:cNvPr>
          <p:cNvCxnSpPr>
            <a:cxnSpLocks/>
          </p:cNvCxnSpPr>
          <p:nvPr/>
        </p:nvCxnSpPr>
        <p:spPr>
          <a:xfrm>
            <a:off x="1694480" y="3088037"/>
            <a:ext cx="0" cy="1232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uščični povezovalnik 15">
            <a:extLst>
              <a:ext uri="{FF2B5EF4-FFF2-40B4-BE49-F238E27FC236}">
                <a16:creationId xmlns:a16="http://schemas.microsoft.com/office/drawing/2014/main" id="{E235977B-15EE-DCCC-0098-D4C118B1F7BC}"/>
              </a:ext>
            </a:extLst>
          </p:cNvPr>
          <p:cNvCxnSpPr>
            <a:cxnSpLocks/>
          </p:cNvCxnSpPr>
          <p:nvPr/>
        </p:nvCxnSpPr>
        <p:spPr>
          <a:xfrm>
            <a:off x="3891798" y="3089330"/>
            <a:ext cx="3433735" cy="1231687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ven puščični povezovalnik 17">
            <a:extLst>
              <a:ext uri="{FF2B5EF4-FFF2-40B4-BE49-F238E27FC236}">
                <a16:creationId xmlns:a16="http://schemas.microsoft.com/office/drawing/2014/main" id="{3464835F-6211-81FE-98F4-B7A382441497}"/>
              </a:ext>
            </a:extLst>
          </p:cNvPr>
          <p:cNvCxnSpPr>
            <a:cxnSpLocks/>
          </p:cNvCxnSpPr>
          <p:nvPr/>
        </p:nvCxnSpPr>
        <p:spPr>
          <a:xfrm flipH="1">
            <a:off x="1777139" y="3088037"/>
            <a:ext cx="2114659" cy="123297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ven puščični povezovalnik 19">
            <a:extLst>
              <a:ext uri="{FF2B5EF4-FFF2-40B4-BE49-F238E27FC236}">
                <a16:creationId xmlns:a16="http://schemas.microsoft.com/office/drawing/2014/main" id="{93DF8914-8CD3-2C3E-68D8-61CCCB7C1AAE}"/>
              </a:ext>
            </a:extLst>
          </p:cNvPr>
          <p:cNvCxnSpPr>
            <a:cxnSpLocks/>
          </p:cNvCxnSpPr>
          <p:nvPr/>
        </p:nvCxnSpPr>
        <p:spPr>
          <a:xfrm flipH="1">
            <a:off x="1932123" y="3088037"/>
            <a:ext cx="6424907" cy="1232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Raven puščični povezovalnik 21">
            <a:extLst>
              <a:ext uri="{FF2B5EF4-FFF2-40B4-BE49-F238E27FC236}">
                <a16:creationId xmlns:a16="http://schemas.microsoft.com/office/drawing/2014/main" id="{B0CB1F07-C911-3F7B-2209-DC9F411FA2E9}"/>
              </a:ext>
            </a:extLst>
          </p:cNvPr>
          <p:cNvCxnSpPr>
            <a:cxnSpLocks/>
          </p:cNvCxnSpPr>
          <p:nvPr/>
        </p:nvCxnSpPr>
        <p:spPr>
          <a:xfrm>
            <a:off x="8357030" y="3088037"/>
            <a:ext cx="1759060" cy="1232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Raven puščični povezovalnik 24">
            <a:extLst>
              <a:ext uri="{FF2B5EF4-FFF2-40B4-BE49-F238E27FC236}">
                <a16:creationId xmlns:a16="http://schemas.microsoft.com/office/drawing/2014/main" id="{98FE8BC8-9B60-24B2-2CBA-FD3381A15B5C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6096001" y="3091459"/>
            <a:ext cx="1384516" cy="1229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Raven puščični povezovalnik 26">
            <a:extLst>
              <a:ext uri="{FF2B5EF4-FFF2-40B4-BE49-F238E27FC236}">
                <a16:creationId xmlns:a16="http://schemas.microsoft.com/office/drawing/2014/main" id="{0EB9911F-B2AC-6662-2235-9B703C51B8E1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4525506" y="3091459"/>
            <a:ext cx="1570495" cy="1222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Raven puščični povezovalnik 28">
            <a:extLst>
              <a:ext uri="{FF2B5EF4-FFF2-40B4-BE49-F238E27FC236}">
                <a16:creationId xmlns:a16="http://schemas.microsoft.com/office/drawing/2014/main" id="{8D9E550A-592B-BFC1-23BA-D06317221EFC}"/>
              </a:ext>
            </a:extLst>
          </p:cNvPr>
          <p:cNvCxnSpPr>
            <a:cxnSpLocks/>
          </p:cNvCxnSpPr>
          <p:nvPr/>
        </p:nvCxnSpPr>
        <p:spPr>
          <a:xfrm>
            <a:off x="10497519" y="3088037"/>
            <a:ext cx="0" cy="123297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Raven puščični povezovalnik 30">
            <a:extLst>
              <a:ext uri="{FF2B5EF4-FFF2-40B4-BE49-F238E27FC236}">
                <a16:creationId xmlns:a16="http://schemas.microsoft.com/office/drawing/2014/main" id="{4DDC91A9-DF4C-610A-88C9-E86A79D0D8C9}"/>
              </a:ext>
            </a:extLst>
          </p:cNvPr>
          <p:cNvCxnSpPr>
            <a:cxnSpLocks/>
          </p:cNvCxnSpPr>
          <p:nvPr/>
        </p:nvCxnSpPr>
        <p:spPr>
          <a:xfrm flipH="1">
            <a:off x="7604502" y="3088038"/>
            <a:ext cx="2893017" cy="122608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Raven puščični povezovalnik 31">
            <a:extLst>
              <a:ext uri="{FF2B5EF4-FFF2-40B4-BE49-F238E27FC236}">
                <a16:creationId xmlns:a16="http://schemas.microsoft.com/office/drawing/2014/main" id="{6FAF5EC3-B20E-56DB-F842-0C161942CF6E}"/>
              </a:ext>
            </a:extLst>
          </p:cNvPr>
          <p:cNvCxnSpPr>
            <a:cxnSpLocks/>
          </p:cNvCxnSpPr>
          <p:nvPr/>
        </p:nvCxnSpPr>
        <p:spPr>
          <a:xfrm flipH="1">
            <a:off x="4887132" y="3081148"/>
            <a:ext cx="5610387" cy="123297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Raven puščični povezovalnik 32">
            <a:extLst>
              <a:ext uri="{FF2B5EF4-FFF2-40B4-BE49-F238E27FC236}">
                <a16:creationId xmlns:a16="http://schemas.microsoft.com/office/drawing/2014/main" id="{9F6305BC-7309-9690-1793-C9163DC11DB8}"/>
              </a:ext>
            </a:extLst>
          </p:cNvPr>
          <p:cNvCxnSpPr>
            <a:cxnSpLocks/>
          </p:cNvCxnSpPr>
          <p:nvPr/>
        </p:nvCxnSpPr>
        <p:spPr>
          <a:xfrm flipH="1">
            <a:off x="2293750" y="3081148"/>
            <a:ext cx="8193437" cy="123297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Raven puščični povezovalnik 36">
            <a:extLst>
              <a:ext uri="{FF2B5EF4-FFF2-40B4-BE49-F238E27FC236}">
                <a16:creationId xmlns:a16="http://schemas.microsoft.com/office/drawing/2014/main" id="{90031A35-259D-976E-0210-4B77E37D5D46}"/>
              </a:ext>
            </a:extLst>
          </p:cNvPr>
          <p:cNvCxnSpPr>
            <a:cxnSpLocks/>
          </p:cNvCxnSpPr>
          <p:nvPr/>
        </p:nvCxnSpPr>
        <p:spPr>
          <a:xfrm flipH="1">
            <a:off x="7497735" y="3074259"/>
            <a:ext cx="856277" cy="125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Raven puščični povezovalnik 38">
            <a:extLst>
              <a:ext uri="{FF2B5EF4-FFF2-40B4-BE49-F238E27FC236}">
                <a16:creationId xmlns:a16="http://schemas.microsoft.com/office/drawing/2014/main" id="{4F347678-DA5D-FA47-3E9F-DBB11814A12A}"/>
              </a:ext>
            </a:extLst>
          </p:cNvPr>
          <p:cNvCxnSpPr>
            <a:cxnSpLocks/>
          </p:cNvCxnSpPr>
          <p:nvPr/>
        </p:nvCxnSpPr>
        <p:spPr>
          <a:xfrm flipH="1">
            <a:off x="4739255" y="3088038"/>
            <a:ext cx="3581612" cy="1226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Raven puščični povezovalnik 43">
            <a:extLst>
              <a:ext uri="{FF2B5EF4-FFF2-40B4-BE49-F238E27FC236}">
                <a16:creationId xmlns:a16="http://schemas.microsoft.com/office/drawing/2014/main" id="{3A441A0B-17F2-8405-ED24-ADA3CBF25290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2132738" y="3091459"/>
            <a:ext cx="3963263" cy="1222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4" name="Slika 53" descr="RA-SASA – Razvojna agencija Savinjsko Šaleške regije">
            <a:extLst>
              <a:ext uri="{FF2B5EF4-FFF2-40B4-BE49-F238E27FC236}">
                <a16:creationId xmlns:a16="http://schemas.microsoft.com/office/drawing/2014/main" id="{EBEEA9C7-A412-5862-9D4D-BF513AD86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2BEBB28B-AA64-0641-950B-0EF57D81975A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6694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DE4C4796-9D78-DF46-9C7B-18A50D68C398}"/>
              </a:ext>
            </a:extLst>
          </p:cNvPr>
          <p:cNvSpPr/>
          <p:nvPr/>
        </p:nvSpPr>
        <p:spPr>
          <a:xfrm>
            <a:off x="621792" y="1362456"/>
            <a:ext cx="11064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03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 RAZVOJNIH IZZIVOV DO IZVEDBENIH UKREPOV</a:t>
            </a:r>
            <a:endParaRPr lang="en-US" sz="27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AF714284-FA80-78AB-6DC0-A260125D4118}"/>
              </a:ext>
            </a:extLst>
          </p:cNvPr>
          <p:cNvSpPr/>
          <p:nvPr/>
        </p:nvSpPr>
        <p:spPr>
          <a:xfrm>
            <a:off x="621792" y="1947672"/>
            <a:ext cx="10789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57580"/>
                </a:solidFill>
              </a:rPr>
              <a:t>Logika priprave Območnega razvojnega </a:t>
            </a:r>
            <a:r>
              <a:rPr lang="en-US" sz="2000" dirty="0" err="1">
                <a:solidFill>
                  <a:srgbClr val="657580"/>
                </a:solidFill>
              </a:rPr>
              <a:t>programa</a:t>
            </a:r>
            <a:r>
              <a:rPr lang="en-US" sz="2000" dirty="0">
                <a:solidFill>
                  <a:srgbClr val="657580"/>
                </a:solidFill>
              </a:rPr>
              <a:t> SAŠA</a:t>
            </a:r>
            <a:r>
              <a:rPr lang="sl-SI" sz="2000" dirty="0">
                <a:solidFill>
                  <a:srgbClr val="657580"/>
                </a:solidFill>
              </a:rPr>
              <a:t> regije</a:t>
            </a:r>
            <a:r>
              <a:rPr lang="en-US" sz="2000" dirty="0">
                <a:solidFill>
                  <a:srgbClr val="657580"/>
                </a:solidFill>
              </a:rPr>
              <a:t> 2028–2034</a:t>
            </a:r>
            <a:endParaRPr lang="en-US" sz="2000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AFA3D141-089B-03F6-5B32-6A255AC64941}"/>
              </a:ext>
            </a:extLst>
          </p:cNvPr>
          <p:cNvSpPr/>
          <p:nvPr/>
        </p:nvSpPr>
        <p:spPr>
          <a:xfrm>
            <a:off x="584632" y="2671992"/>
            <a:ext cx="2542032" cy="2871216"/>
          </a:xfrm>
          <a:prstGeom prst="roundRect">
            <a:avLst>
              <a:gd name="adj" fmla="val 4676"/>
            </a:avLst>
          </a:prstGeom>
          <a:solidFill>
            <a:srgbClr val="F9FAFB"/>
          </a:solidFill>
          <a:ln w="12700">
            <a:solidFill>
              <a:srgbClr val="E4E9EC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F38D8319-B3AC-0398-5DE4-7E704FDB6091}"/>
              </a:ext>
            </a:extLst>
          </p:cNvPr>
          <p:cNvSpPr/>
          <p:nvPr/>
        </p:nvSpPr>
        <p:spPr>
          <a:xfrm>
            <a:off x="584632" y="2671992"/>
            <a:ext cx="2542032" cy="10972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147D9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F4DEEE2F-3F94-3A08-F7B9-BAFD3F20A0C4}"/>
              </a:ext>
            </a:extLst>
          </p:cNvPr>
          <p:cNvSpPr/>
          <p:nvPr/>
        </p:nvSpPr>
        <p:spPr>
          <a:xfrm>
            <a:off x="785800" y="2992032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sz="3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D4FD7478-58B4-635D-F934-A9FDE0DB2AC1}"/>
              </a:ext>
            </a:extLst>
          </p:cNvPr>
          <p:cNvSpPr/>
          <p:nvPr/>
        </p:nvSpPr>
        <p:spPr>
          <a:xfrm>
            <a:off x="785800" y="3604680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3844"/>
                </a:solidFill>
              </a:rPr>
              <a:t>RAZVOJNA IZHODIŠČA</a:t>
            </a:r>
            <a:endParaRPr lang="en-US" sz="1440" dirty="0"/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8D245026-65CC-12ED-030E-8C410A425C0B}"/>
              </a:ext>
            </a:extLst>
          </p:cNvPr>
          <p:cNvSpPr/>
          <p:nvPr/>
        </p:nvSpPr>
        <p:spPr>
          <a:xfrm>
            <a:off x="804088" y="4381920"/>
            <a:ext cx="96012" cy="9601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147D91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5D845F48-B865-F15B-8590-7EA6CB4B3F9E}"/>
              </a:ext>
            </a:extLst>
          </p:cNvPr>
          <p:cNvSpPr/>
          <p:nvPr/>
        </p:nvSpPr>
        <p:spPr>
          <a:xfrm>
            <a:off x="986968" y="429048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Razvojni izzivi</a:t>
            </a:r>
            <a:endParaRPr lang="en-US" sz="1400" dirty="0"/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DBF886AD-1692-48CF-9E21-9662E98716C3}"/>
              </a:ext>
            </a:extLst>
          </p:cNvPr>
          <p:cNvSpPr/>
          <p:nvPr/>
        </p:nvSpPr>
        <p:spPr>
          <a:xfrm>
            <a:off x="804088" y="4884840"/>
            <a:ext cx="96012" cy="9601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147D91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6B7D13D-F2FB-6660-E7C5-EEB157DF08AC}"/>
              </a:ext>
            </a:extLst>
          </p:cNvPr>
          <p:cNvSpPr/>
          <p:nvPr/>
        </p:nvSpPr>
        <p:spPr>
          <a:xfrm>
            <a:off x="986968" y="47934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Razvojne prednosti</a:t>
            </a:r>
            <a:endParaRPr lang="en-US" sz="140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1BA7CB05-D3FE-C12E-3D40-F3E556F7ECB7}"/>
              </a:ext>
            </a:extLst>
          </p:cNvPr>
          <p:cNvSpPr/>
          <p:nvPr/>
        </p:nvSpPr>
        <p:spPr>
          <a:xfrm>
            <a:off x="3158668" y="3787560"/>
            <a:ext cx="274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8D9BA3"/>
                </a:solidFill>
              </a:rPr>
              <a:t>›</a:t>
            </a:r>
            <a:endParaRPr lang="en-US" sz="8800" dirty="0"/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1B331560-CDCF-CCC2-6E92-0912FA4215D7}"/>
              </a:ext>
            </a:extLst>
          </p:cNvPr>
          <p:cNvSpPr/>
          <p:nvPr/>
        </p:nvSpPr>
        <p:spPr>
          <a:xfrm>
            <a:off x="3474136" y="2671992"/>
            <a:ext cx="2542032" cy="2871216"/>
          </a:xfrm>
          <a:prstGeom prst="roundRect">
            <a:avLst>
              <a:gd name="adj" fmla="val 4676"/>
            </a:avLst>
          </a:prstGeom>
          <a:solidFill>
            <a:srgbClr val="F9FAFB"/>
          </a:solidFill>
          <a:ln w="12700">
            <a:solidFill>
              <a:srgbClr val="E4E9EC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CA9F6B0C-47AF-F989-4508-8BC4186CA3BA}"/>
              </a:ext>
            </a:extLst>
          </p:cNvPr>
          <p:cNvSpPr/>
          <p:nvPr/>
        </p:nvSpPr>
        <p:spPr>
          <a:xfrm>
            <a:off x="3474136" y="2671992"/>
            <a:ext cx="2542032" cy="109728"/>
          </a:xfrm>
          <a:prstGeom prst="rect">
            <a:avLst/>
          </a:prstGeom>
          <a:solidFill>
            <a:schemeClr val="accent1"/>
          </a:solidFill>
          <a:ln w="12700">
            <a:solidFill>
              <a:srgbClr val="E58B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5C013CD7-1D81-5F36-29E2-83642D2C5FB9}"/>
              </a:ext>
            </a:extLst>
          </p:cNvPr>
          <p:cNvSpPr/>
          <p:nvPr/>
        </p:nvSpPr>
        <p:spPr>
          <a:xfrm>
            <a:off x="3675304" y="2992032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02</a:t>
            </a:r>
            <a:endParaRPr lang="en-US" sz="3000" dirty="0">
              <a:solidFill>
                <a:schemeClr val="accent1"/>
              </a:solidFill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92127581-5246-67E1-73AC-D31AF5D20B86}"/>
              </a:ext>
            </a:extLst>
          </p:cNvPr>
          <p:cNvSpPr/>
          <p:nvPr/>
        </p:nvSpPr>
        <p:spPr>
          <a:xfrm>
            <a:off x="3675304" y="3604680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3844"/>
                </a:solidFill>
              </a:rPr>
              <a:t>STRATEŠKA OPREDELITEV</a:t>
            </a:r>
            <a:endParaRPr lang="en-US" sz="1440" dirty="0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BD758376-710C-C780-88DD-E19E9882FAC7}"/>
              </a:ext>
            </a:extLst>
          </p:cNvPr>
          <p:cNvSpPr/>
          <p:nvPr/>
        </p:nvSpPr>
        <p:spPr>
          <a:xfrm>
            <a:off x="3693592" y="4381920"/>
            <a:ext cx="96012" cy="96012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E58B35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1386A56E-AF22-1C0E-AF6E-24776C7AAD7F}"/>
              </a:ext>
            </a:extLst>
          </p:cNvPr>
          <p:cNvSpPr/>
          <p:nvPr/>
        </p:nvSpPr>
        <p:spPr>
          <a:xfrm>
            <a:off x="3876472" y="429048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Strateške usmeritve</a:t>
            </a:r>
            <a:endParaRPr lang="en-US" sz="1400" dirty="0"/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1866A1E1-EA4E-6F46-E3D1-113AED58412E}"/>
              </a:ext>
            </a:extLst>
          </p:cNvPr>
          <p:cNvSpPr/>
          <p:nvPr/>
        </p:nvSpPr>
        <p:spPr>
          <a:xfrm>
            <a:off x="3693592" y="4884840"/>
            <a:ext cx="96012" cy="96012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E58B35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08F791CE-3CF8-6F38-8785-691E146176C8}"/>
              </a:ext>
            </a:extLst>
          </p:cNvPr>
          <p:cNvSpPr/>
          <p:nvPr/>
        </p:nvSpPr>
        <p:spPr>
          <a:xfrm>
            <a:off x="3876472" y="47934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Razvojna specializacija</a:t>
            </a:r>
            <a:endParaRPr lang="en-US" sz="1400" dirty="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CD157DE0-36D7-9C02-F17F-9034C85AFBEC}"/>
              </a:ext>
            </a:extLst>
          </p:cNvPr>
          <p:cNvSpPr/>
          <p:nvPr/>
        </p:nvSpPr>
        <p:spPr>
          <a:xfrm>
            <a:off x="6048172" y="3787560"/>
            <a:ext cx="274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8D9BA3"/>
                </a:solidFill>
              </a:rPr>
              <a:t>›</a:t>
            </a:r>
            <a:endParaRPr lang="en-US" sz="8800" dirty="0"/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4B3C9F0F-8C16-1EF7-0925-91BB106D8D99}"/>
              </a:ext>
            </a:extLst>
          </p:cNvPr>
          <p:cNvSpPr/>
          <p:nvPr/>
        </p:nvSpPr>
        <p:spPr>
          <a:xfrm>
            <a:off x="6363640" y="2671992"/>
            <a:ext cx="2542032" cy="2871216"/>
          </a:xfrm>
          <a:prstGeom prst="roundRect">
            <a:avLst>
              <a:gd name="adj" fmla="val 4676"/>
            </a:avLst>
          </a:prstGeom>
          <a:solidFill>
            <a:srgbClr val="F9FAFB"/>
          </a:solidFill>
          <a:ln w="12700">
            <a:solidFill>
              <a:srgbClr val="E4E9EC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289AF122-F925-1833-62D8-D767984D5225}"/>
              </a:ext>
            </a:extLst>
          </p:cNvPr>
          <p:cNvSpPr/>
          <p:nvPr/>
        </p:nvSpPr>
        <p:spPr>
          <a:xfrm>
            <a:off x="6363640" y="2671992"/>
            <a:ext cx="2542032" cy="109728"/>
          </a:xfrm>
          <a:prstGeom prst="rect">
            <a:avLst/>
          </a:prstGeom>
          <a:solidFill>
            <a:srgbClr val="286B4B"/>
          </a:solidFill>
          <a:ln w="12700">
            <a:solidFill>
              <a:srgbClr val="286B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B260CEF8-D77B-C439-9F56-BAE3BE128E89}"/>
              </a:ext>
            </a:extLst>
          </p:cNvPr>
          <p:cNvSpPr/>
          <p:nvPr/>
        </p:nvSpPr>
        <p:spPr>
          <a:xfrm>
            <a:off x="6564808" y="2992032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86B4B"/>
                </a:solidFill>
              </a:rPr>
              <a:t>03</a:t>
            </a:r>
            <a:endParaRPr lang="en-US" sz="3000" dirty="0"/>
          </a:p>
        </p:txBody>
      </p:sp>
      <p:sp>
        <p:nvSpPr>
          <p:cNvPr id="51" name="Text 23">
            <a:extLst>
              <a:ext uri="{FF2B5EF4-FFF2-40B4-BE49-F238E27FC236}">
                <a16:creationId xmlns:a16="http://schemas.microsoft.com/office/drawing/2014/main" id="{C6827A08-E6D7-9F94-767B-9E57F915E525}"/>
              </a:ext>
            </a:extLst>
          </p:cNvPr>
          <p:cNvSpPr/>
          <p:nvPr/>
        </p:nvSpPr>
        <p:spPr>
          <a:xfrm>
            <a:off x="6564808" y="3604680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3844"/>
                </a:solidFill>
              </a:rPr>
              <a:t>PREDNOSTNE IZBIRE</a:t>
            </a:r>
            <a:endParaRPr lang="en-US" sz="1440" dirty="0"/>
          </a:p>
        </p:txBody>
      </p:sp>
      <p:sp>
        <p:nvSpPr>
          <p:cNvPr id="53" name="Shape 24">
            <a:extLst>
              <a:ext uri="{FF2B5EF4-FFF2-40B4-BE49-F238E27FC236}">
                <a16:creationId xmlns:a16="http://schemas.microsoft.com/office/drawing/2014/main" id="{0993DDA9-6460-E603-DB48-B0863F799CE3}"/>
              </a:ext>
            </a:extLst>
          </p:cNvPr>
          <p:cNvSpPr/>
          <p:nvPr/>
        </p:nvSpPr>
        <p:spPr>
          <a:xfrm>
            <a:off x="6583096" y="4381920"/>
            <a:ext cx="96012" cy="96012"/>
          </a:xfrm>
          <a:prstGeom prst="ellipse">
            <a:avLst/>
          </a:prstGeom>
          <a:solidFill>
            <a:srgbClr val="286B4B"/>
          </a:solidFill>
          <a:ln w="12700">
            <a:solidFill>
              <a:srgbClr val="286B4B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68A692A7-71F3-60FE-56F6-F561E311F53C}"/>
              </a:ext>
            </a:extLst>
          </p:cNvPr>
          <p:cNvSpPr/>
          <p:nvPr/>
        </p:nvSpPr>
        <p:spPr>
          <a:xfrm>
            <a:off x="6765976" y="429048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Ključna razvojna področja</a:t>
            </a:r>
            <a:endParaRPr lang="en-US" sz="1400" dirty="0"/>
          </a:p>
        </p:txBody>
      </p:sp>
      <p:sp>
        <p:nvSpPr>
          <p:cNvPr id="57" name="Shape 26">
            <a:extLst>
              <a:ext uri="{FF2B5EF4-FFF2-40B4-BE49-F238E27FC236}">
                <a16:creationId xmlns:a16="http://schemas.microsoft.com/office/drawing/2014/main" id="{1779DDF7-448C-6DEF-DE45-911E12C86213}"/>
              </a:ext>
            </a:extLst>
          </p:cNvPr>
          <p:cNvSpPr/>
          <p:nvPr/>
        </p:nvSpPr>
        <p:spPr>
          <a:xfrm>
            <a:off x="6583096" y="4884840"/>
            <a:ext cx="96012" cy="96012"/>
          </a:xfrm>
          <a:prstGeom prst="ellipse">
            <a:avLst/>
          </a:prstGeom>
          <a:solidFill>
            <a:srgbClr val="286B4B"/>
          </a:solidFill>
          <a:ln w="12700">
            <a:solidFill>
              <a:srgbClr val="286B4B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9" name="Text 27">
            <a:extLst>
              <a:ext uri="{FF2B5EF4-FFF2-40B4-BE49-F238E27FC236}">
                <a16:creationId xmlns:a16="http://schemas.microsoft.com/office/drawing/2014/main" id="{34F2133A-166A-B678-86CD-10D742F18636}"/>
              </a:ext>
            </a:extLst>
          </p:cNvPr>
          <p:cNvSpPr/>
          <p:nvPr/>
        </p:nvSpPr>
        <p:spPr>
          <a:xfrm>
            <a:off x="6765976" y="47934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Prioritete</a:t>
            </a:r>
            <a:endParaRPr lang="en-US" sz="1400" dirty="0"/>
          </a:p>
        </p:txBody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19994ACE-D668-9A1B-9188-C02F483B1B36}"/>
              </a:ext>
            </a:extLst>
          </p:cNvPr>
          <p:cNvSpPr/>
          <p:nvPr/>
        </p:nvSpPr>
        <p:spPr>
          <a:xfrm>
            <a:off x="8937676" y="3787560"/>
            <a:ext cx="274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8D9BA3"/>
                </a:solidFill>
              </a:rPr>
              <a:t>›</a:t>
            </a:r>
            <a:endParaRPr lang="en-US" sz="8800" dirty="0"/>
          </a:p>
        </p:txBody>
      </p:sp>
      <p:sp>
        <p:nvSpPr>
          <p:cNvPr id="63" name="Shape 29">
            <a:extLst>
              <a:ext uri="{FF2B5EF4-FFF2-40B4-BE49-F238E27FC236}">
                <a16:creationId xmlns:a16="http://schemas.microsoft.com/office/drawing/2014/main" id="{E2919248-72DE-DC7C-9327-2F6D30954060}"/>
              </a:ext>
            </a:extLst>
          </p:cNvPr>
          <p:cNvSpPr/>
          <p:nvPr/>
        </p:nvSpPr>
        <p:spPr>
          <a:xfrm>
            <a:off x="9253144" y="2671992"/>
            <a:ext cx="2542032" cy="2871216"/>
          </a:xfrm>
          <a:prstGeom prst="roundRect">
            <a:avLst>
              <a:gd name="adj" fmla="val 4676"/>
            </a:avLst>
          </a:prstGeom>
          <a:solidFill>
            <a:srgbClr val="F9FAFB"/>
          </a:solidFill>
          <a:ln w="12700">
            <a:solidFill>
              <a:srgbClr val="E4E9EC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65" name="Shape 30">
            <a:extLst>
              <a:ext uri="{FF2B5EF4-FFF2-40B4-BE49-F238E27FC236}">
                <a16:creationId xmlns:a16="http://schemas.microsoft.com/office/drawing/2014/main" id="{88850288-C34C-B98E-ACDB-61B9D672DF75}"/>
              </a:ext>
            </a:extLst>
          </p:cNvPr>
          <p:cNvSpPr/>
          <p:nvPr/>
        </p:nvSpPr>
        <p:spPr>
          <a:xfrm>
            <a:off x="9253144" y="2671992"/>
            <a:ext cx="2542032" cy="1097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B45C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67" name="Text 31">
            <a:extLst>
              <a:ext uri="{FF2B5EF4-FFF2-40B4-BE49-F238E27FC236}">
                <a16:creationId xmlns:a16="http://schemas.microsoft.com/office/drawing/2014/main" id="{E09F4391-22D2-9819-CDFA-E310CE90C23F}"/>
              </a:ext>
            </a:extLst>
          </p:cNvPr>
          <p:cNvSpPr/>
          <p:nvPr/>
        </p:nvSpPr>
        <p:spPr>
          <a:xfrm>
            <a:off x="9454312" y="2992032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6"/>
                </a:solidFill>
              </a:rPr>
              <a:t>04</a:t>
            </a:r>
            <a:endParaRPr lang="en-US" sz="3000" dirty="0">
              <a:solidFill>
                <a:schemeClr val="accent6"/>
              </a:solidFill>
            </a:endParaRPr>
          </a:p>
        </p:txBody>
      </p:sp>
      <p:sp>
        <p:nvSpPr>
          <p:cNvPr id="69" name="Text 32">
            <a:extLst>
              <a:ext uri="{FF2B5EF4-FFF2-40B4-BE49-F238E27FC236}">
                <a16:creationId xmlns:a16="http://schemas.microsoft.com/office/drawing/2014/main" id="{DBBB7B16-534A-C1DE-C592-0E9EC7795120}"/>
              </a:ext>
            </a:extLst>
          </p:cNvPr>
          <p:cNvSpPr/>
          <p:nvPr/>
        </p:nvSpPr>
        <p:spPr>
          <a:xfrm>
            <a:off x="9454312" y="3604680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b="1" dirty="0">
                <a:solidFill>
                  <a:srgbClr val="253844"/>
                </a:solidFill>
              </a:rPr>
              <a:t>IZVEDBENI OKVIR</a:t>
            </a:r>
            <a:endParaRPr lang="en-US" sz="1440" dirty="0"/>
          </a:p>
        </p:txBody>
      </p:sp>
      <p:sp>
        <p:nvSpPr>
          <p:cNvPr id="71" name="Shape 33">
            <a:extLst>
              <a:ext uri="{FF2B5EF4-FFF2-40B4-BE49-F238E27FC236}">
                <a16:creationId xmlns:a16="http://schemas.microsoft.com/office/drawing/2014/main" id="{1726ADBE-3FC8-8E1E-1EF3-EE285939B885}"/>
              </a:ext>
            </a:extLst>
          </p:cNvPr>
          <p:cNvSpPr/>
          <p:nvPr/>
        </p:nvSpPr>
        <p:spPr>
          <a:xfrm>
            <a:off x="9472600" y="4381920"/>
            <a:ext cx="96012" cy="96012"/>
          </a:xfrm>
          <a:prstGeom prst="ellipse">
            <a:avLst/>
          </a:prstGeom>
          <a:solidFill>
            <a:schemeClr val="accent6"/>
          </a:solidFill>
          <a:ln w="12700">
            <a:solidFill>
              <a:srgbClr val="B45C4B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3" name="Text 34">
            <a:extLst>
              <a:ext uri="{FF2B5EF4-FFF2-40B4-BE49-F238E27FC236}">
                <a16:creationId xmlns:a16="http://schemas.microsoft.com/office/drawing/2014/main" id="{708FCA7C-FD0E-6829-8A1C-B692A71ACDEA}"/>
              </a:ext>
            </a:extLst>
          </p:cNvPr>
          <p:cNvSpPr/>
          <p:nvPr/>
        </p:nvSpPr>
        <p:spPr>
          <a:xfrm>
            <a:off x="9655480" y="429048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Razvojni cilji</a:t>
            </a:r>
            <a:endParaRPr lang="en-US" sz="1400" dirty="0"/>
          </a:p>
        </p:txBody>
      </p:sp>
      <p:sp>
        <p:nvSpPr>
          <p:cNvPr id="75" name="Shape 35">
            <a:extLst>
              <a:ext uri="{FF2B5EF4-FFF2-40B4-BE49-F238E27FC236}">
                <a16:creationId xmlns:a16="http://schemas.microsoft.com/office/drawing/2014/main" id="{48690348-19E5-83D4-319C-53294CFD88AB}"/>
              </a:ext>
            </a:extLst>
          </p:cNvPr>
          <p:cNvSpPr/>
          <p:nvPr/>
        </p:nvSpPr>
        <p:spPr>
          <a:xfrm>
            <a:off x="9472600" y="4884840"/>
            <a:ext cx="96012" cy="96012"/>
          </a:xfrm>
          <a:prstGeom prst="ellipse">
            <a:avLst/>
          </a:prstGeom>
          <a:solidFill>
            <a:schemeClr val="accent6"/>
          </a:solidFill>
          <a:ln w="12700">
            <a:solidFill>
              <a:srgbClr val="B45C4B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7" name="Text 36">
            <a:extLst>
              <a:ext uri="{FF2B5EF4-FFF2-40B4-BE49-F238E27FC236}">
                <a16:creationId xmlns:a16="http://schemas.microsoft.com/office/drawing/2014/main" id="{AB405017-5FB2-4942-093D-EF1B75D6B1DB}"/>
              </a:ext>
            </a:extLst>
          </p:cNvPr>
          <p:cNvSpPr/>
          <p:nvPr/>
        </p:nvSpPr>
        <p:spPr>
          <a:xfrm>
            <a:off x="9655480" y="47934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4B57"/>
                </a:solidFill>
              </a:rPr>
              <a:t>Aktivnosti in kazalniki</a:t>
            </a:r>
            <a:endParaRPr lang="en-US" sz="1400" dirty="0"/>
          </a:p>
        </p:txBody>
      </p:sp>
      <p:sp>
        <p:nvSpPr>
          <p:cNvPr id="81" name="Text 38">
            <a:extLst>
              <a:ext uri="{FF2B5EF4-FFF2-40B4-BE49-F238E27FC236}">
                <a16:creationId xmlns:a16="http://schemas.microsoft.com/office/drawing/2014/main" id="{51F51283-ABEA-C9C3-0697-4BAECAB07743}"/>
              </a:ext>
            </a:extLst>
          </p:cNvPr>
          <p:cNvSpPr/>
          <p:nvPr/>
        </p:nvSpPr>
        <p:spPr>
          <a:xfrm>
            <a:off x="708660" y="6062667"/>
            <a:ext cx="10378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526773"/>
                </a:solidFill>
              </a:rPr>
              <a:t>OD ANALIZE  →  DO STRATEGIJE  →  DO PRIORITET  →  DO MERLJIVEGA IZVAJANJA</a:t>
            </a:r>
            <a:endParaRPr lang="en-US" sz="1450" dirty="0"/>
          </a:p>
        </p:txBody>
      </p:sp>
      <p:pic>
        <p:nvPicPr>
          <p:cNvPr id="83" name="Slika 82" descr="RA-SASA – Razvojna agencija Savinjsko Šaleške regije">
            <a:extLst>
              <a:ext uri="{FF2B5EF4-FFF2-40B4-BE49-F238E27FC236}">
                <a16:creationId xmlns:a16="http://schemas.microsoft.com/office/drawing/2014/main" id="{762D258F-B2D8-6F79-CB57-9C54C42EE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85" name="Shape 0">
            <a:extLst>
              <a:ext uri="{FF2B5EF4-FFF2-40B4-BE49-F238E27FC236}">
                <a16:creationId xmlns:a16="http://schemas.microsoft.com/office/drawing/2014/main" id="{22D0B863-0AF8-404B-DE0A-166AC01BF380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1916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58B22E3B-DA75-4D6C-9132-53C6C009927F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pic>
        <p:nvPicPr>
          <p:cNvPr id="7" name="Slika 6" descr="RA-SASA – Razvojna agencija Savinjsko Šaleške regije">
            <a:extLst>
              <a:ext uri="{FF2B5EF4-FFF2-40B4-BE49-F238E27FC236}">
                <a16:creationId xmlns:a16="http://schemas.microsoft.com/office/drawing/2014/main" id="{DED78151-8B7F-5E38-65DC-8D84A5F77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pic>
        <p:nvPicPr>
          <p:cNvPr id="11" name="Image 0" descr="/mnt/data/SASA_SWOT_Mentimeter_popravljeno_glasovi.png">
            <a:extLst>
              <a:ext uri="{FF2B5EF4-FFF2-40B4-BE49-F238E27FC236}">
                <a16:creationId xmlns:a16="http://schemas.microsoft.com/office/drawing/2014/main" id="{5B9A5ED5-B494-2466-7594-6900D1DC1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410" y="1255819"/>
            <a:ext cx="9798995" cy="551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29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">
            <a:extLst>
              <a:ext uri="{FF2B5EF4-FFF2-40B4-BE49-F238E27FC236}">
                <a16:creationId xmlns:a16="http://schemas.microsoft.com/office/drawing/2014/main" id="{09416F12-5A52-30E2-E418-C07F2B7377C1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42357DD6-877C-94B2-7E3F-9C022C120EDB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F8488C3C-9C75-94D3-F85F-B67D043BC456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pic>
        <p:nvPicPr>
          <p:cNvPr id="17" name="Slika 16" descr="RA-SASA – Razvojna agencija Savinjsko Šaleške regije">
            <a:extLst>
              <a:ext uri="{FF2B5EF4-FFF2-40B4-BE49-F238E27FC236}">
                <a16:creationId xmlns:a16="http://schemas.microsoft.com/office/drawing/2014/main" id="{228FDF53-BA6B-2D64-D9E1-2BB684AD1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19" name="Text 1">
            <a:extLst>
              <a:ext uri="{FF2B5EF4-FFF2-40B4-BE49-F238E27FC236}">
                <a16:creationId xmlns:a16="http://schemas.microsoft.com/office/drawing/2014/main" id="{A5FB67E9-0ED8-697A-CA64-C7FC42F21ADF}"/>
              </a:ext>
            </a:extLst>
          </p:cNvPr>
          <p:cNvSpPr/>
          <p:nvPr/>
        </p:nvSpPr>
        <p:spPr>
          <a:xfrm>
            <a:off x="423348" y="1494168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PRAVIČNI PREHOD PREMOGOVNE REGIJE</a:t>
            </a:r>
            <a:endParaRPr lang="en-US" sz="2600" dirty="0"/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73E98724-9F33-BB36-46CD-C81887FB3050}"/>
              </a:ext>
            </a:extLst>
          </p:cNvPr>
          <p:cNvSpPr/>
          <p:nvPr/>
        </p:nvSpPr>
        <p:spPr>
          <a:xfrm>
            <a:off x="2617908" y="1984032"/>
            <a:ext cx="6514385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600" b="1" dirty="0"/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03B870E2-DF02-CA63-3B00-EAE28324BDCC}"/>
              </a:ext>
            </a:extLst>
          </p:cNvPr>
          <p:cNvSpPr/>
          <p:nvPr/>
        </p:nvSpPr>
        <p:spPr>
          <a:xfrm>
            <a:off x="425071" y="2395512"/>
            <a:ext cx="5440680" cy="2167128"/>
          </a:xfrm>
          <a:prstGeom prst="roundRect">
            <a:avLst>
              <a:gd name="adj" fmla="val 6751"/>
            </a:avLst>
          </a:prstGeom>
          <a:solidFill>
            <a:srgbClr val="EEF6F8"/>
          </a:solidFill>
          <a:ln w="12700">
            <a:solidFill>
              <a:srgbClr val="EE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B45EA176-07F3-7071-B998-51F2A91F3C90}"/>
              </a:ext>
            </a:extLst>
          </p:cNvPr>
          <p:cNvSpPr/>
          <p:nvPr/>
        </p:nvSpPr>
        <p:spPr>
          <a:xfrm>
            <a:off x="598807" y="2541816"/>
            <a:ext cx="5093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88D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RAZVOJNI IZZIVI</a:t>
            </a:r>
            <a:endParaRPr lang="en-US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44DF0A0A-59BF-339F-38DC-4511E44ABE69}"/>
              </a:ext>
            </a:extLst>
          </p:cNvPr>
          <p:cNvSpPr/>
          <p:nvPr/>
        </p:nvSpPr>
        <p:spPr>
          <a:xfrm>
            <a:off x="598807" y="2861856"/>
            <a:ext cx="5093208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32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Izguba delovnih mest in gospodarska odvisnost od PV–TEŠ. Karierni prehodi, nova znanja in socialna varnost. Nadomestitev premogovne energetike; sanacija in ponovna raba zemljišč. Časovno usklajevanje ukrepov.</a:t>
            </a:r>
            <a:endParaRPr lang="en-US" dirty="0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E6F489F2-7B0D-6B04-3D2E-057F36509BFB}"/>
              </a:ext>
            </a:extLst>
          </p:cNvPr>
          <p:cNvSpPr/>
          <p:nvPr/>
        </p:nvSpPr>
        <p:spPr>
          <a:xfrm>
            <a:off x="6076063" y="2395512"/>
            <a:ext cx="5440680" cy="2167128"/>
          </a:xfrm>
          <a:prstGeom prst="roundRect">
            <a:avLst>
              <a:gd name="adj" fmla="val 6751"/>
            </a:avLst>
          </a:prstGeom>
          <a:solidFill>
            <a:srgbClr val="EEF6F8"/>
          </a:solidFill>
          <a:ln w="12700">
            <a:solidFill>
              <a:srgbClr val="EE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48A6E0D0-7D27-0651-4FC2-D420732A37B7}"/>
              </a:ext>
            </a:extLst>
          </p:cNvPr>
          <p:cNvSpPr/>
          <p:nvPr/>
        </p:nvSpPr>
        <p:spPr>
          <a:xfrm>
            <a:off x="6249799" y="2541816"/>
            <a:ext cx="5093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88D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RAZVOJNE PREDNOSTI</a:t>
            </a:r>
            <a:endParaRPr lang="en-US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28914CB2-0377-689B-77A3-A2FC9A3E8B53}"/>
              </a:ext>
            </a:extLst>
          </p:cNvPr>
          <p:cNvSpPr/>
          <p:nvPr/>
        </p:nvSpPr>
        <p:spPr>
          <a:xfrm>
            <a:off x="6249799" y="2861856"/>
            <a:ext cx="5093208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32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Industrijsko, energetsko in tehnično znanje. Obstoječa energetska infrastruktura in razvojne lokacije. Močna podjetja, raziskovalni potencial, CPP in izkušnje s projekti prestrukturiranja.</a:t>
            </a:r>
            <a:endParaRPr lang="en-US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758D3AFF-871F-B1A4-EAFD-566007124981}"/>
              </a:ext>
            </a:extLst>
          </p:cNvPr>
          <p:cNvSpPr/>
          <p:nvPr/>
        </p:nvSpPr>
        <p:spPr>
          <a:xfrm>
            <a:off x="425071" y="4818672"/>
            <a:ext cx="11091672" cy="658368"/>
          </a:xfrm>
          <a:prstGeom prst="roundRect">
            <a:avLst>
              <a:gd name="adj" fmla="val 22222"/>
            </a:avLst>
          </a:prstGeom>
          <a:solidFill>
            <a:srgbClr val="E9F3F6"/>
          </a:solidFill>
          <a:ln w="12700">
            <a:solidFill>
              <a:srgbClr val="E9F3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633E42A9-9379-7C36-48CA-C73371952974}"/>
              </a:ext>
            </a:extLst>
          </p:cNvPr>
          <p:cNvSpPr/>
          <p:nvPr/>
        </p:nvSpPr>
        <p:spPr>
          <a:xfrm>
            <a:off x="644527" y="4955832"/>
            <a:ext cx="10652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UTEMELJITEV  |  Izstop iz premoga do 2033 terja sočasno gospodarsko, socialno, energetsko in prostorsko </a:t>
            </a:r>
            <a:r>
              <a:rPr lang="en-US" b="1" dirty="0" err="1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preobrazbo</a:t>
            </a:r>
            <a:r>
              <a:rPr lang="en-US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r>
              <a:rPr lang="sl-SI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sl-SI" b="1" dirty="0" err="1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Identificirna</a:t>
            </a:r>
            <a:r>
              <a:rPr lang="sl-SI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kot Evropska premogovna regija.</a:t>
            </a:r>
            <a:endParaRPr lang="en-US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2382E960-757D-8B96-7EED-51A2E9856145}"/>
              </a:ext>
            </a:extLst>
          </p:cNvPr>
          <p:cNvSpPr/>
          <p:nvPr/>
        </p:nvSpPr>
        <p:spPr>
          <a:xfrm>
            <a:off x="616127" y="5742216"/>
            <a:ext cx="4114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88D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NOVA SMER NAPREJ</a:t>
            </a:r>
            <a:endParaRPr lang="en-US" dirty="0"/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DA901FE5-58B3-4582-64F7-D90926C4CBD0}"/>
              </a:ext>
            </a:extLst>
          </p:cNvPr>
          <p:cNvSpPr/>
          <p:nvPr/>
        </p:nvSpPr>
        <p:spPr>
          <a:xfrm>
            <a:off x="616127" y="6098832"/>
            <a:ext cx="10927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sl-SI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</a:t>
            </a:r>
            <a:r>
              <a:rPr lang="en-US" b="1" dirty="0" err="1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akovostna</a:t>
            </a:r>
            <a:r>
              <a:rPr lang="en-US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delovna mesta, nove energetske dejavnosti in </a:t>
            </a:r>
            <a:r>
              <a:rPr lang="en-US" b="1" dirty="0" err="1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varn</a:t>
            </a:r>
            <a:r>
              <a:rPr lang="sl-SI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r>
              <a:rPr lang="en-US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prihodnost prebivalcev.</a:t>
            </a:r>
            <a:endParaRPr lang="en-US" dirty="0"/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A2016C4B-8BB6-DD2C-82AD-107AD433D554}"/>
              </a:ext>
            </a:extLst>
          </p:cNvPr>
          <p:cNvSpPr/>
          <p:nvPr/>
        </p:nvSpPr>
        <p:spPr>
          <a:xfrm>
            <a:off x="474148" y="1984032"/>
            <a:ext cx="2084832" cy="338328"/>
          </a:xfrm>
          <a:prstGeom prst="roundRect">
            <a:avLst>
              <a:gd name="adj" fmla="val 43243"/>
            </a:avLst>
          </a:prstGeom>
          <a:solidFill>
            <a:schemeClr val="bg1">
              <a:lumMod val="50000"/>
            </a:schemeClr>
          </a:solidFill>
          <a:ln w="12700">
            <a:solidFill>
              <a:srgbClr val="246D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C4201917-C397-9E12-1A62-98799354A793}"/>
              </a:ext>
            </a:extLst>
          </p:cNvPr>
          <p:cNvSpPr/>
          <p:nvPr/>
        </p:nvSpPr>
        <p:spPr>
          <a:xfrm>
            <a:off x="583876" y="2048040"/>
            <a:ext cx="18653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POSEBNOST OBMOČJA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99779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RA-SASA – Razvojna agencija Savinjsko Šaleške regije">
            <a:extLst>
              <a:ext uri="{FF2B5EF4-FFF2-40B4-BE49-F238E27FC236}">
                <a16:creationId xmlns:a16="http://schemas.microsoft.com/office/drawing/2014/main" id="{48F13AF8-30A6-BC0B-4B2C-C3F5E067E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B7528419-BE56-CCA0-C4CF-88EEB3012DEA}"/>
              </a:ext>
            </a:extLst>
          </p:cNvPr>
          <p:cNvSpPr/>
          <p:nvPr/>
        </p:nvSpPr>
        <p:spPr>
          <a:xfrm>
            <a:off x="305" y="1030289"/>
            <a:ext cx="12191695" cy="146304"/>
          </a:xfrm>
          <a:prstGeom prst="rect">
            <a:avLst/>
          </a:prstGeom>
          <a:solidFill>
            <a:srgbClr val="246D4B"/>
          </a:solidFill>
          <a:ln w="12700">
            <a:solidFill>
              <a:srgbClr val="246D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625A497A-D519-9055-F952-2FCCAF7A2696}"/>
              </a:ext>
            </a:extLst>
          </p:cNvPr>
          <p:cNvSpPr/>
          <p:nvPr/>
        </p:nvSpPr>
        <p:spPr>
          <a:xfrm>
            <a:off x="377076" y="1984237"/>
            <a:ext cx="10789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Posebna razvojna obravnava  |  izzivi, prednosti in </a:t>
            </a:r>
            <a:r>
              <a:rPr lang="en-US" sz="1600" b="1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utemeljitev</a:t>
            </a:r>
            <a:r>
              <a:rPr lang="en-US" sz="16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600" b="1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3FA98BEF-6B0F-8611-EBB7-A4F56446B59D}"/>
              </a:ext>
            </a:extLst>
          </p:cNvPr>
          <p:cNvSpPr/>
          <p:nvPr/>
        </p:nvSpPr>
        <p:spPr>
          <a:xfrm>
            <a:off x="386220" y="2441437"/>
            <a:ext cx="2084832" cy="338328"/>
          </a:xfrm>
          <a:prstGeom prst="roundRect">
            <a:avLst>
              <a:gd name="adj" fmla="val 43243"/>
            </a:avLst>
          </a:prstGeom>
          <a:solidFill>
            <a:srgbClr val="246D4B"/>
          </a:solidFill>
          <a:ln w="12700">
            <a:solidFill>
              <a:srgbClr val="246D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3A6DA4EB-55D4-67E5-AAF0-F77D97583C8A}"/>
              </a:ext>
            </a:extLst>
          </p:cNvPr>
          <p:cNvSpPr/>
          <p:nvPr/>
        </p:nvSpPr>
        <p:spPr>
          <a:xfrm>
            <a:off x="495948" y="2505445"/>
            <a:ext cx="18653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POSEBNOST OBMOČJA</a:t>
            </a:r>
            <a:endParaRPr lang="en-US" sz="10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13AC1A8C-659A-587F-C048-9CF1C4AB4376}"/>
              </a:ext>
            </a:extLst>
          </p:cNvPr>
          <p:cNvSpPr/>
          <p:nvPr/>
        </p:nvSpPr>
        <p:spPr>
          <a:xfrm>
            <a:off x="2653932" y="2487157"/>
            <a:ext cx="8732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032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Gorski relief · razpršena poselitev · omejene povezave · podnebna ranljivost</a:t>
            </a:r>
            <a:endParaRPr lang="en-US" sz="1300" dirty="0"/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D6BC50B7-14D3-A246-20B7-171B04997AF8}"/>
              </a:ext>
            </a:extLst>
          </p:cNvPr>
          <p:cNvSpPr/>
          <p:nvPr/>
        </p:nvSpPr>
        <p:spPr>
          <a:xfrm>
            <a:off x="386220" y="2944357"/>
            <a:ext cx="5440680" cy="1469348"/>
          </a:xfrm>
          <a:prstGeom prst="roundRect">
            <a:avLst>
              <a:gd name="adj" fmla="val 7373"/>
            </a:avLst>
          </a:prstGeom>
          <a:solidFill>
            <a:srgbClr val="E9F4ED"/>
          </a:solidFill>
          <a:ln w="12700">
            <a:solidFill>
              <a:srgbClr val="E9F4E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D7566C05-119F-6083-0634-2E84B1EC0EF5}"/>
              </a:ext>
            </a:extLst>
          </p:cNvPr>
          <p:cNvSpPr/>
          <p:nvPr/>
        </p:nvSpPr>
        <p:spPr>
          <a:xfrm>
            <a:off x="559956" y="3090661"/>
            <a:ext cx="5093208" cy="1895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46D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RAZVOJNI IZZIVI</a:t>
            </a:r>
            <a:endParaRPr lang="en-US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B620E449-045A-C2B0-74B5-B9A3D75632A3}"/>
              </a:ext>
            </a:extLst>
          </p:cNvPr>
          <p:cNvSpPr/>
          <p:nvPr/>
        </p:nvSpPr>
        <p:spPr>
          <a:xfrm>
            <a:off x="559956" y="3410701"/>
            <a:ext cx="5093208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32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Poplave in plazovi; možnost izolacije naselij. Slabša prometna, digitalna in storitvena dostopnost. Demografsko praznjenje, omejene zaposlitve in pritisk turističnega obiska.</a:t>
            </a:r>
            <a:endParaRPr lang="en-US" sz="1600" dirty="0"/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F6AF7ADD-9694-138B-9F61-7396A158504C}"/>
              </a:ext>
            </a:extLst>
          </p:cNvPr>
          <p:cNvSpPr/>
          <p:nvPr/>
        </p:nvSpPr>
        <p:spPr>
          <a:xfrm>
            <a:off x="6037212" y="2944357"/>
            <a:ext cx="5440680" cy="1469348"/>
          </a:xfrm>
          <a:prstGeom prst="roundRect">
            <a:avLst>
              <a:gd name="adj" fmla="val 7373"/>
            </a:avLst>
          </a:prstGeom>
          <a:solidFill>
            <a:srgbClr val="E9F4ED"/>
          </a:solidFill>
          <a:ln w="12700">
            <a:solidFill>
              <a:srgbClr val="E9F4E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B44F3B3B-5769-34E3-39C6-1B28F514D7C0}"/>
              </a:ext>
            </a:extLst>
          </p:cNvPr>
          <p:cNvSpPr/>
          <p:nvPr/>
        </p:nvSpPr>
        <p:spPr>
          <a:xfrm>
            <a:off x="6210948" y="3090661"/>
            <a:ext cx="5093208" cy="1895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46D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RAZVOJNE PREDNOSTI</a:t>
            </a:r>
            <a:endParaRPr lang="en-US" dirty="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8D8283B5-8814-C08D-0C82-6DEF1DBA363E}"/>
              </a:ext>
            </a:extLst>
          </p:cNvPr>
          <p:cNvSpPr/>
          <p:nvPr/>
        </p:nvSpPr>
        <p:spPr>
          <a:xfrm>
            <a:off x="6210948" y="3410701"/>
            <a:ext cx="5093208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32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Ohranjena alpska narava in prepoznavne destinacije. Gozdovi, kmetijstvo, les, lokalna znanja in proizvodi. Močna identiteta skupnosti ter kakovostno bivalno okolje.</a:t>
            </a:r>
            <a:endParaRPr lang="en-US" sz="1600" dirty="0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C1CBD09C-FA60-CCB8-27E3-097D8B7EC060}"/>
              </a:ext>
            </a:extLst>
          </p:cNvPr>
          <p:cNvSpPr/>
          <p:nvPr/>
        </p:nvSpPr>
        <p:spPr>
          <a:xfrm>
            <a:off x="377076" y="4651854"/>
            <a:ext cx="11091672" cy="603504"/>
          </a:xfrm>
          <a:prstGeom prst="roundRect">
            <a:avLst>
              <a:gd name="adj" fmla="val 24242"/>
            </a:avLst>
          </a:prstGeom>
          <a:solidFill>
            <a:srgbClr val="D9ECDD"/>
          </a:solidFill>
          <a:ln w="12700">
            <a:solidFill>
              <a:srgbClr val="D9EC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E4311CF0-C1AC-B4C9-028D-4AC771D34C56}"/>
              </a:ext>
            </a:extLst>
          </p:cNvPr>
          <p:cNvSpPr/>
          <p:nvPr/>
        </p:nvSpPr>
        <p:spPr>
          <a:xfrm>
            <a:off x="587388" y="4770726"/>
            <a:ext cx="106527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46D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UTEMELJITEV  |  Poplave 2023 so pokazale ranljivost ključnih povezav; razvoj mora omogočiti varnost in pravico ostati.</a:t>
            </a:r>
            <a:endParaRPr lang="en-US" sz="1400" dirty="0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7D0FABA9-7674-A13D-8DE1-11142DC3587A}"/>
              </a:ext>
            </a:extLst>
          </p:cNvPr>
          <p:cNvSpPr/>
          <p:nvPr/>
        </p:nvSpPr>
        <p:spPr>
          <a:xfrm>
            <a:off x="495948" y="5604376"/>
            <a:ext cx="27432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46D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RAZVOJNA USMERITEV</a:t>
            </a:r>
            <a:endParaRPr lang="en-US" sz="1600" dirty="0"/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990E8BEB-F09C-2EA5-47DA-0D1282DADC52}"/>
              </a:ext>
            </a:extLst>
          </p:cNvPr>
          <p:cNvSpPr/>
          <p:nvPr/>
        </p:nvSpPr>
        <p:spPr>
          <a:xfrm>
            <a:off x="495948" y="5997568"/>
            <a:ext cx="10927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032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Odporna in dostopna dolina z vitalnim podeželjem, lokalnim gospodarstvom ter turizmom, ki izboljšuje življenje prebivalcev.</a:t>
            </a:r>
            <a:endParaRPr lang="en-US" sz="2400" dirty="0"/>
          </a:p>
        </p:txBody>
      </p:sp>
      <p:sp>
        <p:nvSpPr>
          <p:cNvPr id="37" name="Text 1">
            <a:extLst>
              <a:ext uri="{FF2B5EF4-FFF2-40B4-BE49-F238E27FC236}">
                <a16:creationId xmlns:a16="http://schemas.microsoft.com/office/drawing/2014/main" id="{36B56FB6-C701-093A-4883-5A0D4FF9EFE8}"/>
              </a:ext>
            </a:extLst>
          </p:cNvPr>
          <p:cNvSpPr/>
          <p:nvPr/>
        </p:nvSpPr>
        <p:spPr>
          <a:xfrm>
            <a:off x="386220" y="1449994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l-SI" sz="2600" b="1" dirty="0">
                <a:solidFill>
                  <a:srgbClr val="246D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KAKOVOST BIVANJA - </a:t>
            </a:r>
            <a:r>
              <a:rPr lang="en-US" sz="2600" b="1" dirty="0">
                <a:solidFill>
                  <a:srgbClr val="246D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ZGORNJA SAVINJSKA DOLINA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68402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BBD20-55BA-CF1B-4FBC-D78A3A2DF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RA-SASA – Razvojna agencija Savinjsko Šaleške regije">
            <a:extLst>
              <a:ext uri="{FF2B5EF4-FFF2-40B4-BE49-F238E27FC236}">
                <a16:creationId xmlns:a16="http://schemas.microsoft.com/office/drawing/2014/main" id="{09228E20-B1F7-05D1-7500-39C6EC2FC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B0C49E75-83D1-F92A-6E05-0E6E1C4A8B00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56EDB181-C4B0-1EF8-3A1F-BDF98FB12A77}"/>
              </a:ext>
            </a:extLst>
          </p:cNvPr>
          <p:cNvSpPr/>
          <p:nvPr/>
        </p:nvSpPr>
        <p:spPr>
          <a:xfrm>
            <a:off x="635396" y="1432673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</a:t>
            </a:r>
            <a:r>
              <a:rPr lang="sl-SI" sz="3600" b="1" dirty="0" err="1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bmočni</a:t>
            </a:r>
            <a:r>
              <a:rPr lang="sl-SI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razvojni program Savinjsko-šaleške regije </a:t>
            </a:r>
          </a:p>
          <a:p>
            <a:pPr marL="0" indent="0" algn="ctr">
              <a:buNone/>
            </a:pPr>
            <a:r>
              <a:rPr lang="sl-SI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 obdobje </a:t>
            </a:r>
            <a:r>
              <a:rPr lang="en-US" sz="36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2028–2034</a:t>
            </a:r>
            <a:endParaRPr lang="en-US" sz="3600" dirty="0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1F98F1DF-BDDE-C589-A11D-1608CB4BC3FC}"/>
              </a:ext>
            </a:extLst>
          </p:cNvPr>
          <p:cNvSpPr/>
          <p:nvPr/>
        </p:nvSpPr>
        <p:spPr>
          <a:xfrm>
            <a:off x="710184" y="3003461"/>
            <a:ext cx="10771632" cy="1234440"/>
          </a:xfrm>
          <a:prstGeom prst="roundRect">
            <a:avLst>
              <a:gd name="adj" fmla="val 8889"/>
            </a:avLst>
          </a:prstGeom>
          <a:solidFill>
            <a:srgbClr val="E8F2F5"/>
          </a:solidFill>
          <a:ln w="12700">
            <a:solidFill>
              <a:srgbClr val="E8F2F5">
                <a:alpha val="0"/>
              </a:srgbClr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84FE36C-862F-C118-1E4B-B0C9726005DA}"/>
              </a:ext>
            </a:extLst>
          </p:cNvPr>
          <p:cNvSpPr/>
          <p:nvPr/>
        </p:nvSpPr>
        <p:spPr>
          <a:xfrm>
            <a:off x="1031087" y="3195485"/>
            <a:ext cx="101498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»SAŠA – povezana, konkurenčna in odporna regija, ki na znanju, inovacijah in zelenem prehodu gradi kakovostna delovna mesta ter visoko kakovost življenja v obeh dolinah.«</a:t>
            </a:r>
            <a:endParaRPr lang="en-US" sz="2000" dirty="0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2080306C-452E-3D06-EFBA-A4D307E071F6}"/>
              </a:ext>
            </a:extLst>
          </p:cNvPr>
          <p:cNvSpPr/>
          <p:nvPr/>
        </p:nvSpPr>
        <p:spPr>
          <a:xfrm>
            <a:off x="710184" y="4419601"/>
            <a:ext cx="2551176" cy="1667530"/>
          </a:xfrm>
          <a:prstGeom prst="roundRect">
            <a:avLst>
              <a:gd name="adj" fmla="val 5581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E553AF87-8A7C-293A-A3AB-E8B28EB8A7C1}"/>
              </a:ext>
            </a:extLst>
          </p:cNvPr>
          <p:cNvSpPr/>
          <p:nvPr/>
        </p:nvSpPr>
        <p:spPr>
          <a:xfrm>
            <a:off x="710184" y="4419601"/>
            <a:ext cx="68580" cy="1667530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8A89F0C0-FC44-C269-FCE2-9F69285143A8}"/>
              </a:ext>
            </a:extLst>
          </p:cNvPr>
          <p:cNvSpPr/>
          <p:nvPr/>
        </p:nvSpPr>
        <p:spPr>
          <a:xfrm>
            <a:off x="938784" y="4728743"/>
            <a:ext cx="2093976" cy="325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ENERGETIKA</a:t>
            </a:r>
            <a:endParaRPr lang="en-US" sz="2000" dirty="0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80893188-4E5E-A305-0408-B147F5353BA1}"/>
              </a:ext>
            </a:extLst>
          </p:cNvPr>
          <p:cNvSpPr/>
          <p:nvPr/>
        </p:nvSpPr>
        <p:spPr>
          <a:xfrm>
            <a:off x="928624" y="5298138"/>
            <a:ext cx="2093976" cy="1031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Čisti sistemi, OVE, hranilniki</a:t>
            </a:r>
            <a:endParaRPr lang="en-US" dirty="0"/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E96A0A64-7D26-94A1-F75F-12B256D8D48B}"/>
              </a:ext>
            </a:extLst>
          </p:cNvPr>
          <p:cNvSpPr/>
          <p:nvPr/>
        </p:nvSpPr>
        <p:spPr>
          <a:xfrm>
            <a:off x="3453384" y="4419601"/>
            <a:ext cx="2551176" cy="1667530"/>
          </a:xfrm>
          <a:prstGeom prst="roundRect">
            <a:avLst>
              <a:gd name="adj" fmla="val 5581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55588157-DE63-AC78-4A04-09D41D62D88A}"/>
              </a:ext>
            </a:extLst>
          </p:cNvPr>
          <p:cNvSpPr/>
          <p:nvPr/>
        </p:nvSpPr>
        <p:spPr>
          <a:xfrm>
            <a:off x="3453384" y="4419601"/>
            <a:ext cx="68580" cy="1667530"/>
          </a:xfrm>
          <a:prstGeom prst="rect">
            <a:avLst/>
          </a:prstGeom>
          <a:solidFill>
            <a:srgbClr val="E68132"/>
          </a:solidFill>
          <a:ln w="12700">
            <a:solidFill>
              <a:srgbClr val="E68132"/>
            </a:solidFill>
            <a:prstDash val="solid"/>
          </a:ln>
        </p:spPr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F1E581A3-AB21-5A98-208D-2D1938136742}"/>
              </a:ext>
            </a:extLst>
          </p:cNvPr>
          <p:cNvSpPr/>
          <p:nvPr/>
        </p:nvSpPr>
        <p:spPr>
          <a:xfrm>
            <a:off x="3681984" y="4728743"/>
            <a:ext cx="2093976" cy="325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NAPREDNA INDUSTRIJA</a:t>
            </a:r>
            <a:endParaRPr lang="en-US" dirty="0"/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C9011BEC-EEA5-45F7-DCC5-ABB4F07D084F}"/>
              </a:ext>
            </a:extLst>
          </p:cNvPr>
          <p:cNvSpPr/>
          <p:nvPr/>
        </p:nvSpPr>
        <p:spPr>
          <a:xfrm>
            <a:off x="3671824" y="5298138"/>
            <a:ext cx="2093976" cy="1031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Tehnologije, raziskave, inovacije</a:t>
            </a:r>
            <a:endParaRPr lang="en-US" dirty="0"/>
          </a:p>
        </p:txBody>
      </p:sp>
      <p:sp>
        <p:nvSpPr>
          <p:cNvPr id="29" name="Shape 16">
            <a:extLst>
              <a:ext uri="{FF2B5EF4-FFF2-40B4-BE49-F238E27FC236}">
                <a16:creationId xmlns:a16="http://schemas.microsoft.com/office/drawing/2014/main" id="{29EF4D2B-2820-3014-95B1-70F00E672D4D}"/>
              </a:ext>
            </a:extLst>
          </p:cNvPr>
          <p:cNvSpPr/>
          <p:nvPr/>
        </p:nvSpPr>
        <p:spPr>
          <a:xfrm>
            <a:off x="6196584" y="4419601"/>
            <a:ext cx="2551176" cy="1667530"/>
          </a:xfrm>
          <a:prstGeom prst="roundRect">
            <a:avLst>
              <a:gd name="adj" fmla="val 5581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31" name="Shape 17">
            <a:extLst>
              <a:ext uri="{FF2B5EF4-FFF2-40B4-BE49-F238E27FC236}">
                <a16:creationId xmlns:a16="http://schemas.microsoft.com/office/drawing/2014/main" id="{C2E5530F-2580-4134-124C-58A906EF6C91}"/>
              </a:ext>
            </a:extLst>
          </p:cNvPr>
          <p:cNvSpPr/>
          <p:nvPr/>
        </p:nvSpPr>
        <p:spPr>
          <a:xfrm>
            <a:off x="6196584" y="4419601"/>
            <a:ext cx="68580" cy="1667530"/>
          </a:xfrm>
          <a:prstGeom prst="rect">
            <a:avLst/>
          </a:prstGeom>
          <a:solidFill>
            <a:srgbClr val="548341"/>
          </a:solidFill>
          <a:ln w="12700">
            <a:solidFill>
              <a:srgbClr val="548341"/>
            </a:solidFill>
            <a:prstDash val="solid"/>
          </a:ln>
        </p:spPr>
      </p:sp>
      <p:sp>
        <p:nvSpPr>
          <p:cNvPr id="33" name="Text 18">
            <a:extLst>
              <a:ext uri="{FF2B5EF4-FFF2-40B4-BE49-F238E27FC236}">
                <a16:creationId xmlns:a16="http://schemas.microsoft.com/office/drawing/2014/main" id="{B510D2AD-41A0-0488-2FFE-47B209B682D8}"/>
              </a:ext>
            </a:extLst>
          </p:cNvPr>
          <p:cNvSpPr/>
          <p:nvPr/>
        </p:nvSpPr>
        <p:spPr>
          <a:xfrm>
            <a:off x="6425184" y="4728743"/>
            <a:ext cx="2093976" cy="325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LOKALNE VERIGE</a:t>
            </a:r>
            <a:endParaRPr lang="en-US" sz="2000" dirty="0"/>
          </a:p>
        </p:txBody>
      </p:sp>
      <p:sp>
        <p:nvSpPr>
          <p:cNvPr id="35" name="Text 19">
            <a:extLst>
              <a:ext uri="{FF2B5EF4-FFF2-40B4-BE49-F238E27FC236}">
                <a16:creationId xmlns:a16="http://schemas.microsoft.com/office/drawing/2014/main" id="{0CDA8899-99A0-CA1C-3110-E38EFD2B606B}"/>
              </a:ext>
            </a:extLst>
          </p:cNvPr>
          <p:cNvSpPr/>
          <p:nvPr/>
        </p:nvSpPr>
        <p:spPr>
          <a:xfrm>
            <a:off x="6415024" y="5298138"/>
            <a:ext cx="2093976" cy="1031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Les, hrana, krožni materiali</a:t>
            </a:r>
            <a:endParaRPr lang="en-US" dirty="0"/>
          </a:p>
        </p:txBody>
      </p:sp>
      <p:sp>
        <p:nvSpPr>
          <p:cNvPr id="37" name="Shape 20">
            <a:extLst>
              <a:ext uri="{FF2B5EF4-FFF2-40B4-BE49-F238E27FC236}">
                <a16:creationId xmlns:a16="http://schemas.microsoft.com/office/drawing/2014/main" id="{E4D85257-8B76-11D1-5D11-7CFE326B186D}"/>
              </a:ext>
            </a:extLst>
          </p:cNvPr>
          <p:cNvSpPr/>
          <p:nvPr/>
        </p:nvSpPr>
        <p:spPr>
          <a:xfrm>
            <a:off x="8939784" y="4419601"/>
            <a:ext cx="2551176" cy="1667530"/>
          </a:xfrm>
          <a:prstGeom prst="roundRect">
            <a:avLst>
              <a:gd name="adj" fmla="val 5581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39" name="Shape 21">
            <a:extLst>
              <a:ext uri="{FF2B5EF4-FFF2-40B4-BE49-F238E27FC236}">
                <a16:creationId xmlns:a16="http://schemas.microsoft.com/office/drawing/2014/main" id="{C0465471-BB09-2651-42DF-5AFF68B229C7}"/>
              </a:ext>
            </a:extLst>
          </p:cNvPr>
          <p:cNvSpPr/>
          <p:nvPr/>
        </p:nvSpPr>
        <p:spPr>
          <a:xfrm>
            <a:off x="8939784" y="4419601"/>
            <a:ext cx="68580" cy="1667530"/>
          </a:xfrm>
          <a:prstGeom prst="rect">
            <a:avLst/>
          </a:prstGeom>
          <a:solidFill>
            <a:srgbClr val="B45C4D"/>
          </a:solidFill>
          <a:ln w="12700">
            <a:solidFill>
              <a:srgbClr val="B45C4D"/>
            </a:solidFill>
            <a:prstDash val="solid"/>
          </a:ln>
        </p:spPr>
      </p:sp>
      <p:sp>
        <p:nvSpPr>
          <p:cNvPr id="41" name="Text 22">
            <a:extLst>
              <a:ext uri="{FF2B5EF4-FFF2-40B4-BE49-F238E27FC236}">
                <a16:creationId xmlns:a16="http://schemas.microsoft.com/office/drawing/2014/main" id="{16A9437C-6121-2153-F500-6BC820D107A5}"/>
              </a:ext>
            </a:extLst>
          </p:cNvPr>
          <p:cNvSpPr/>
          <p:nvPr/>
        </p:nvSpPr>
        <p:spPr>
          <a:xfrm>
            <a:off x="9168384" y="4728743"/>
            <a:ext cx="2093976" cy="325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REGENERATIVNI TURIZEM</a:t>
            </a:r>
            <a:endParaRPr lang="en-US" dirty="0"/>
          </a:p>
        </p:txBody>
      </p:sp>
      <p:sp>
        <p:nvSpPr>
          <p:cNvPr id="43" name="Text 23">
            <a:extLst>
              <a:ext uri="{FF2B5EF4-FFF2-40B4-BE49-F238E27FC236}">
                <a16:creationId xmlns:a16="http://schemas.microsoft.com/office/drawing/2014/main" id="{577A8ECB-E486-48D9-E36F-A3A2E48E3B43}"/>
              </a:ext>
            </a:extLst>
          </p:cNvPr>
          <p:cNvSpPr/>
          <p:nvPr/>
        </p:nvSpPr>
        <p:spPr>
          <a:xfrm>
            <a:off x="9158224" y="5298138"/>
            <a:ext cx="2093976" cy="1031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Lokalna vrednost in kakovost bivanja</a:t>
            </a:r>
            <a:endParaRPr lang="en-US" dirty="0"/>
          </a:p>
        </p:txBody>
      </p:sp>
      <p:sp>
        <p:nvSpPr>
          <p:cNvPr id="45" name="Text 2">
            <a:extLst>
              <a:ext uri="{FF2B5EF4-FFF2-40B4-BE49-F238E27FC236}">
                <a16:creationId xmlns:a16="http://schemas.microsoft.com/office/drawing/2014/main" id="{BBDC2AC6-14DE-9245-25B2-7B8F7AED78D8}"/>
              </a:ext>
            </a:extLst>
          </p:cNvPr>
          <p:cNvSpPr/>
          <p:nvPr/>
        </p:nvSpPr>
        <p:spPr>
          <a:xfrm>
            <a:off x="801624" y="2433651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Vizija in razvojna specializacija</a:t>
            </a:r>
            <a:endParaRPr lang="en-US" sz="2800" dirty="0"/>
          </a:p>
        </p:txBody>
      </p:sp>
      <p:sp>
        <p:nvSpPr>
          <p:cNvPr id="47" name="Text 20">
            <a:extLst>
              <a:ext uri="{FF2B5EF4-FFF2-40B4-BE49-F238E27FC236}">
                <a16:creationId xmlns:a16="http://schemas.microsoft.com/office/drawing/2014/main" id="{0F67E11B-A44A-C060-CFA9-AE48029831B8}"/>
              </a:ext>
            </a:extLst>
          </p:cNvPr>
          <p:cNvSpPr/>
          <p:nvPr/>
        </p:nvSpPr>
        <p:spPr>
          <a:xfrm>
            <a:off x="710184" y="6268831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03441"/>
                </a:solidFill>
                <a:latin typeface="Aptos" panose="020B0004020202020204" pitchFamily="34" charset="0"/>
              </a:rPr>
              <a:t>Energetika in napredna industrija kot jedro; lokalne verige in turizem za širšo gospodarsko bazo obeh dolin.</a:t>
            </a:r>
            <a:endParaRPr lang="en-US" sz="15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06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2D5-95F1-60E8-1912-884F1EF46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RA-SASA – Razvojna agencija Savinjsko Šaleške regije">
            <a:extLst>
              <a:ext uri="{FF2B5EF4-FFF2-40B4-BE49-F238E27FC236}">
                <a16:creationId xmlns:a16="http://schemas.microsoft.com/office/drawing/2014/main" id="{1CF4C8D7-5C1B-D3AD-D0FE-0E36F4114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0D3F3C77-EFBD-3E6D-4AF8-82452A670192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3B0A875-482E-B7C4-3BD8-C1505615D2BA}"/>
              </a:ext>
            </a:extLst>
          </p:cNvPr>
          <p:cNvSpPr/>
          <p:nvPr/>
        </p:nvSpPr>
        <p:spPr>
          <a:xfrm>
            <a:off x="457200" y="1356533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203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Strateške usmeritve </a:t>
            </a:r>
            <a:r>
              <a:rPr lang="en-US" sz="2900" b="1" dirty="0" err="1">
                <a:solidFill>
                  <a:srgbClr val="203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razvoja</a:t>
            </a:r>
            <a:r>
              <a:rPr lang="en-US" sz="2900" b="1" dirty="0">
                <a:solidFill>
                  <a:srgbClr val="203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900" b="1" dirty="0" err="1">
                <a:solidFill>
                  <a:srgbClr val="203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regije</a:t>
            </a:r>
            <a:r>
              <a:rPr lang="sl-SI" sz="2900" b="1" dirty="0">
                <a:solidFill>
                  <a:srgbClr val="203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sl-SI" sz="2900" b="1" dirty="0">
                <a:solidFill>
                  <a:srgbClr val="2034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ključna področja /prioritete</a:t>
            </a:r>
            <a:endParaRPr lang="en-US" sz="290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C3C2D2D9-D4FD-F94D-491B-3A014D8BC6FA}"/>
              </a:ext>
            </a:extLst>
          </p:cNvPr>
          <p:cNvSpPr/>
          <p:nvPr/>
        </p:nvSpPr>
        <p:spPr>
          <a:xfrm>
            <a:off x="457200" y="2206925"/>
            <a:ext cx="53949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8890">
            <a:solidFill>
              <a:srgbClr val="E2E9E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72E34BF7-B98F-A4C4-73C9-AA467F4574B7}"/>
              </a:ext>
            </a:extLst>
          </p:cNvPr>
          <p:cNvSpPr/>
          <p:nvPr/>
        </p:nvSpPr>
        <p:spPr>
          <a:xfrm>
            <a:off x="457200" y="2206925"/>
            <a:ext cx="91440" cy="1874520"/>
          </a:xfrm>
          <a:prstGeom prst="rect">
            <a:avLst/>
          </a:prstGeom>
          <a:solidFill>
            <a:srgbClr val="187C91"/>
          </a:solidFill>
          <a:ln w="12700">
            <a:solidFill>
              <a:srgbClr val="187C91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86F9F8A3-3218-DE85-C25B-13CD22B74892}"/>
              </a:ext>
            </a:extLst>
          </p:cNvPr>
          <p:cNvSpPr/>
          <p:nvPr/>
        </p:nvSpPr>
        <p:spPr>
          <a:xfrm>
            <a:off x="676656" y="2371517"/>
            <a:ext cx="49560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87C91"/>
                </a:solidFill>
                <a:latin typeface="Aptos" panose="020B0004020202020204" pitchFamily="34" charset="0"/>
              </a:rPr>
              <a:t>POVEZANA</a:t>
            </a:r>
            <a:r>
              <a:rPr lang="sl-SI" b="1" dirty="0">
                <a:solidFill>
                  <a:srgbClr val="187C91"/>
                </a:solidFill>
                <a:latin typeface="Aptos" panose="020B0004020202020204" pitchFamily="34" charset="0"/>
              </a:rPr>
              <a:t> SAŠA regija </a:t>
            </a:r>
          </a:p>
          <a:p>
            <a:pPr marL="0" indent="0">
              <a:buNone/>
            </a:pPr>
            <a:r>
              <a:rPr lang="sl-SI" b="1" dirty="0">
                <a:solidFill>
                  <a:srgbClr val="187C91"/>
                </a:solidFill>
                <a:latin typeface="Aptos" panose="020B0004020202020204" pitchFamily="34" charset="0"/>
              </a:rPr>
              <a:t>-  dostopna in vključujoča regija dveh dolin 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B042473C-8040-D319-4628-693E35BE5523}"/>
              </a:ext>
            </a:extLst>
          </p:cNvPr>
          <p:cNvSpPr/>
          <p:nvPr/>
        </p:nvSpPr>
        <p:spPr>
          <a:xfrm>
            <a:off x="676656" y="2865293"/>
            <a:ext cx="495604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endParaRPr lang="en-US" sz="1600" dirty="0">
              <a:solidFill>
                <a:srgbClr val="203441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Mobilnost, JPP in digitalna povezljivost</a:t>
            </a:r>
            <a:endParaRPr lang="en-US" sz="1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Dostopnost javnih storitev v obeh dolinah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A6633852-EDBD-97CE-3B8E-D7B2A729524B}"/>
              </a:ext>
            </a:extLst>
          </p:cNvPr>
          <p:cNvSpPr/>
          <p:nvPr/>
        </p:nvSpPr>
        <p:spPr>
          <a:xfrm>
            <a:off x="6035040" y="2187794"/>
            <a:ext cx="53949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8890">
            <a:solidFill>
              <a:srgbClr val="E2E9E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2373E06F-98AE-1D0F-711E-A51096CCC62A}"/>
              </a:ext>
            </a:extLst>
          </p:cNvPr>
          <p:cNvSpPr/>
          <p:nvPr/>
        </p:nvSpPr>
        <p:spPr>
          <a:xfrm>
            <a:off x="6062472" y="2206925"/>
            <a:ext cx="91440" cy="1874520"/>
          </a:xfrm>
          <a:prstGeom prst="rect">
            <a:avLst/>
          </a:prstGeom>
          <a:solidFill>
            <a:srgbClr val="D98A29"/>
          </a:solidFill>
          <a:ln w="12700">
            <a:solidFill>
              <a:srgbClr val="D98A2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15CABE45-E6BE-FA53-9D78-8744644A1ED1}"/>
              </a:ext>
            </a:extLst>
          </p:cNvPr>
          <p:cNvSpPr/>
          <p:nvPr/>
        </p:nvSpPr>
        <p:spPr>
          <a:xfrm>
            <a:off x="6281928" y="2371517"/>
            <a:ext cx="49560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D98A29"/>
                </a:solidFill>
                <a:latin typeface="Aptos" panose="020B0004020202020204" pitchFamily="34" charset="0"/>
              </a:rPr>
              <a:t>KONKURENČNA</a:t>
            </a:r>
            <a:r>
              <a:rPr lang="sl-SI" b="1" dirty="0">
                <a:solidFill>
                  <a:srgbClr val="D98A29"/>
                </a:solidFill>
                <a:latin typeface="Aptos" panose="020B0004020202020204" pitchFamily="34" charset="0"/>
              </a:rPr>
              <a:t> SAŠA regija</a:t>
            </a:r>
          </a:p>
          <a:p>
            <a:pPr marL="0" indent="0">
              <a:buNone/>
            </a:pPr>
            <a:r>
              <a:rPr lang="sl-SI" b="1" dirty="0">
                <a:solidFill>
                  <a:srgbClr val="D98A29"/>
                </a:solidFill>
                <a:latin typeface="Aptos" panose="020B0004020202020204" pitchFamily="34" charset="0"/>
              </a:rPr>
              <a:t>- Inovacijsko podprta gospodarska preobrazba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1972D250-0D90-65E8-34C1-593D0259D270}"/>
              </a:ext>
            </a:extLst>
          </p:cNvPr>
          <p:cNvSpPr/>
          <p:nvPr/>
        </p:nvSpPr>
        <p:spPr>
          <a:xfrm>
            <a:off x="6281928" y="2926253"/>
            <a:ext cx="5233416" cy="995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Znanje</a:t>
            </a: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, kadri, raziskave in inovacije za gospodarstvo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prihodnosti</a:t>
            </a: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.</a:t>
            </a:r>
          </a:p>
          <a:p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Gospodarska</a:t>
            </a: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preobrazba</a:t>
            </a:r>
            <a:r>
              <a:rPr lang="sl-SI" sz="1600" dirty="0">
                <a:solidFill>
                  <a:srgbClr val="203441"/>
                </a:solidFill>
                <a:latin typeface="Aptos" panose="020B0004020202020204" pitchFamily="34" charset="0"/>
              </a:rPr>
              <a:t>,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diverzifikacija</a:t>
            </a:r>
            <a:r>
              <a:rPr lang="sl-SI" sz="1600" dirty="0">
                <a:solidFill>
                  <a:srgbClr val="203441"/>
                </a:solidFill>
                <a:latin typeface="Aptos" panose="020B0004020202020204" pitchFamily="34" charset="0"/>
              </a:rPr>
              <a:t> in višja dodana vrednost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6" name="Shape 12">
            <a:extLst>
              <a:ext uri="{FF2B5EF4-FFF2-40B4-BE49-F238E27FC236}">
                <a16:creationId xmlns:a16="http://schemas.microsoft.com/office/drawing/2014/main" id="{FB56304B-23B3-B05A-DF1A-74A435F37042}"/>
              </a:ext>
            </a:extLst>
          </p:cNvPr>
          <p:cNvSpPr/>
          <p:nvPr/>
        </p:nvSpPr>
        <p:spPr>
          <a:xfrm>
            <a:off x="457200" y="4310045"/>
            <a:ext cx="53949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8890">
            <a:solidFill>
              <a:srgbClr val="E2E9E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14284BC9-57B3-1F3F-20DC-D0344EB1E13A}"/>
              </a:ext>
            </a:extLst>
          </p:cNvPr>
          <p:cNvSpPr/>
          <p:nvPr/>
        </p:nvSpPr>
        <p:spPr>
          <a:xfrm>
            <a:off x="457200" y="4310045"/>
            <a:ext cx="91440" cy="1874520"/>
          </a:xfrm>
          <a:prstGeom prst="rect">
            <a:avLst/>
          </a:prstGeom>
          <a:solidFill>
            <a:srgbClr val="287450"/>
          </a:solidFill>
          <a:ln w="12700">
            <a:solidFill>
              <a:srgbClr val="287450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8738B667-F427-BA0C-2A67-38772DE999A0}"/>
              </a:ext>
            </a:extLst>
          </p:cNvPr>
          <p:cNvSpPr/>
          <p:nvPr/>
        </p:nvSpPr>
        <p:spPr>
          <a:xfrm>
            <a:off x="676656" y="4474637"/>
            <a:ext cx="49560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287450"/>
                </a:solidFill>
                <a:latin typeface="Aptos" panose="020B0004020202020204" pitchFamily="34" charset="0"/>
              </a:rPr>
              <a:t>ODPORNA</a:t>
            </a:r>
            <a:r>
              <a:rPr lang="sl-SI" b="1" dirty="0">
                <a:solidFill>
                  <a:srgbClr val="287450"/>
                </a:solidFill>
                <a:latin typeface="Aptos" panose="020B0004020202020204" pitchFamily="34" charset="0"/>
              </a:rPr>
              <a:t> SAŠA regija - podnebno odporna regija z visoko kakovostjo bivanja</a:t>
            </a:r>
            <a:endParaRPr lang="en-US" b="1" dirty="0">
              <a:solidFill>
                <a:srgbClr val="287450"/>
              </a:solidFill>
              <a:latin typeface="Aptos" panose="020B0004020202020204" pitchFamily="34" charset="0"/>
            </a:endParaRPr>
          </a:p>
        </p:txBody>
      </p:sp>
      <p:sp>
        <p:nvSpPr>
          <p:cNvPr id="32" name="Text 15">
            <a:extLst>
              <a:ext uri="{FF2B5EF4-FFF2-40B4-BE49-F238E27FC236}">
                <a16:creationId xmlns:a16="http://schemas.microsoft.com/office/drawing/2014/main" id="{BE43D5AB-3375-0E26-1FD6-8F60840B69C8}"/>
              </a:ext>
            </a:extLst>
          </p:cNvPr>
          <p:cNvSpPr/>
          <p:nvPr/>
        </p:nvSpPr>
        <p:spPr>
          <a:xfrm>
            <a:off x="676656" y="5070011"/>
            <a:ext cx="516636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Demografska</a:t>
            </a: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 vitalnost, kakovost bivanja in »pravica ostati«.</a:t>
            </a:r>
            <a:endParaRPr lang="en-US" sz="1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Pravični zeleni in energetski prehod</a:t>
            </a:r>
            <a:endParaRPr lang="en-US" sz="1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Podnebna odpornost in zdravo okolje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34" name="Shape 16">
            <a:extLst>
              <a:ext uri="{FF2B5EF4-FFF2-40B4-BE49-F238E27FC236}">
                <a16:creationId xmlns:a16="http://schemas.microsoft.com/office/drawing/2014/main" id="{9DDD0C6F-37B9-A04D-62AD-582724EC5FC9}"/>
              </a:ext>
            </a:extLst>
          </p:cNvPr>
          <p:cNvSpPr/>
          <p:nvPr/>
        </p:nvSpPr>
        <p:spPr>
          <a:xfrm>
            <a:off x="6062472" y="4310045"/>
            <a:ext cx="53949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8890">
            <a:solidFill>
              <a:srgbClr val="E2E9E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6" name="Shape 17">
            <a:extLst>
              <a:ext uri="{FF2B5EF4-FFF2-40B4-BE49-F238E27FC236}">
                <a16:creationId xmlns:a16="http://schemas.microsoft.com/office/drawing/2014/main" id="{0B6F3C90-46EF-0CFB-B0C6-C4DBF0C78E94}"/>
              </a:ext>
            </a:extLst>
          </p:cNvPr>
          <p:cNvSpPr/>
          <p:nvPr/>
        </p:nvSpPr>
        <p:spPr>
          <a:xfrm>
            <a:off x="6062472" y="4310045"/>
            <a:ext cx="91440" cy="1874520"/>
          </a:xfrm>
          <a:prstGeom prst="rect">
            <a:avLst/>
          </a:prstGeom>
          <a:solidFill>
            <a:srgbClr val="B75D4B"/>
          </a:solidFill>
          <a:ln w="12700">
            <a:solidFill>
              <a:srgbClr val="B75D4B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1C449D37-516C-D29E-C5C2-6D6DDEAE7C48}"/>
              </a:ext>
            </a:extLst>
          </p:cNvPr>
          <p:cNvSpPr/>
          <p:nvPr/>
        </p:nvSpPr>
        <p:spPr>
          <a:xfrm>
            <a:off x="6336792" y="4354414"/>
            <a:ext cx="4956048" cy="10268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sl-SI" b="1" dirty="0">
                <a:solidFill>
                  <a:srgbClr val="B75D4B"/>
                </a:solidFill>
                <a:latin typeface="Aptos" panose="020B0004020202020204" pitchFamily="34" charset="0"/>
              </a:rPr>
              <a:t>UPRAVLJANJE v SAŠA regiji </a:t>
            </a:r>
          </a:p>
          <a:p>
            <a:r>
              <a:rPr lang="sl-SI" b="1" dirty="0">
                <a:solidFill>
                  <a:srgbClr val="B75D4B"/>
                </a:solidFill>
                <a:latin typeface="Aptos" panose="020B0004020202020204" pitchFamily="34" charset="0"/>
              </a:rPr>
              <a:t>– povezana in projektno sposobna regija </a:t>
            </a:r>
            <a:endParaRPr lang="en-SI" b="1" dirty="0">
              <a:solidFill>
                <a:srgbClr val="B75D4B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8DDFD13B-38F3-6DD0-5958-DBF458E38F71}"/>
              </a:ext>
            </a:extLst>
          </p:cNvPr>
          <p:cNvSpPr/>
          <p:nvPr/>
        </p:nvSpPr>
        <p:spPr>
          <a:xfrm>
            <a:off x="6281928" y="5122596"/>
            <a:ext cx="495604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Povezano</a:t>
            </a: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 in učinkovito regionalno upravljanje.</a:t>
            </a:r>
            <a:endParaRPr lang="en-US" sz="1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Skupno</a:t>
            </a: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načrtovanje</a:t>
            </a: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 in </a:t>
            </a:r>
            <a:r>
              <a:rPr lang="en-US" sz="1600" dirty="0" err="1">
                <a:solidFill>
                  <a:srgbClr val="203441"/>
                </a:solidFill>
                <a:latin typeface="Aptos" panose="020B0004020202020204" pitchFamily="34" charset="0"/>
              </a:rPr>
              <a:t>spremljanje</a:t>
            </a:r>
            <a:endParaRPr lang="en-US" sz="1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3441"/>
                </a:solidFill>
                <a:latin typeface="Aptos" panose="020B0004020202020204" pitchFamily="34" charset="0"/>
              </a:rPr>
              <a:t>• Visoka projektna zrelost in izvedbena sposobnost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42" name="Text 20">
            <a:extLst>
              <a:ext uri="{FF2B5EF4-FFF2-40B4-BE49-F238E27FC236}">
                <a16:creationId xmlns:a16="http://schemas.microsoft.com/office/drawing/2014/main" id="{3BDC15D3-5C36-0582-4173-79A949869FC2}"/>
              </a:ext>
            </a:extLst>
          </p:cNvPr>
          <p:cNvSpPr/>
          <p:nvPr/>
        </p:nvSpPr>
        <p:spPr>
          <a:xfrm>
            <a:off x="594360" y="6338370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03441"/>
                </a:solidFill>
                <a:latin typeface="Aptos" panose="020B0004020202020204" pitchFamily="34" charset="0"/>
              </a:rPr>
              <a:t>Usmeritve se izvajajo povezano in komplementarno.</a:t>
            </a:r>
            <a:endParaRPr lang="en-US" sz="17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825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8028E135-4A4D-45AD-5F5C-642A09D2B515}"/>
              </a:ext>
            </a:extLst>
          </p:cNvPr>
          <p:cNvSpPr/>
          <p:nvPr/>
        </p:nvSpPr>
        <p:spPr>
          <a:xfrm>
            <a:off x="7510158" y="1725734"/>
            <a:ext cx="392289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sl-SI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r>
              <a:rPr lang="en-US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b="1" dirty="0" err="1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področja</a:t>
            </a:r>
            <a:r>
              <a:rPr lang="en-US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sl-SI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</a:t>
            </a:r>
            <a:r>
              <a:rPr lang="en-US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14 razvojnih prioritet</a:t>
            </a:r>
            <a:endParaRPr lang="en-US" dirty="0"/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E0D65387-A6F1-4B49-FDA7-8B5B755BC994}"/>
              </a:ext>
            </a:extLst>
          </p:cNvPr>
          <p:cNvSpPr/>
          <p:nvPr/>
        </p:nvSpPr>
        <p:spPr>
          <a:xfrm>
            <a:off x="694944" y="2311400"/>
            <a:ext cx="5266944" cy="2150618"/>
          </a:xfrm>
          <a:prstGeom prst="roundRect">
            <a:avLst>
              <a:gd name="adj" fmla="val 5769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9F8D8F3C-DA21-7153-4127-924922ACF6BC}"/>
              </a:ext>
            </a:extLst>
          </p:cNvPr>
          <p:cNvSpPr/>
          <p:nvPr/>
        </p:nvSpPr>
        <p:spPr>
          <a:xfrm>
            <a:off x="694944" y="2311400"/>
            <a:ext cx="68580" cy="2150618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75B1247A-CE39-F4F6-0943-FC92AE0ABFB2}"/>
              </a:ext>
            </a:extLst>
          </p:cNvPr>
          <p:cNvSpPr/>
          <p:nvPr/>
        </p:nvSpPr>
        <p:spPr>
          <a:xfrm>
            <a:off x="923544" y="2466847"/>
            <a:ext cx="4809744" cy="4342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POVEZANA</a:t>
            </a:r>
            <a:endParaRPr lang="en-US" sz="2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4E3B7B8-DABB-F7E1-3B2D-C444924B93D6}"/>
              </a:ext>
            </a:extLst>
          </p:cNvPr>
          <p:cNvSpPr/>
          <p:nvPr/>
        </p:nvSpPr>
        <p:spPr>
          <a:xfrm>
            <a:off x="923544" y="2924048"/>
            <a:ext cx="4809744" cy="1302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Prometna povezanost in trajnostna mobilnost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Digitalna in storitvena dostopnost</a:t>
            </a:r>
            <a:endParaRPr lang="en-US" sz="160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4C816344-36D9-C143-FEF6-CD5A01E16F98}"/>
              </a:ext>
            </a:extLst>
          </p:cNvPr>
          <p:cNvSpPr/>
          <p:nvPr/>
        </p:nvSpPr>
        <p:spPr>
          <a:xfrm>
            <a:off x="6227064" y="2311400"/>
            <a:ext cx="5266944" cy="2150618"/>
          </a:xfrm>
          <a:prstGeom prst="roundRect">
            <a:avLst>
              <a:gd name="adj" fmla="val 5769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3874E0B1-AF89-B735-14EE-03F3B9E6C5CA}"/>
              </a:ext>
            </a:extLst>
          </p:cNvPr>
          <p:cNvSpPr/>
          <p:nvPr/>
        </p:nvSpPr>
        <p:spPr>
          <a:xfrm>
            <a:off x="6227064" y="2311400"/>
            <a:ext cx="68580" cy="2150618"/>
          </a:xfrm>
          <a:prstGeom prst="rect">
            <a:avLst/>
          </a:prstGeom>
          <a:solidFill>
            <a:srgbClr val="E68132"/>
          </a:solidFill>
          <a:ln w="12700">
            <a:solidFill>
              <a:srgbClr val="E68132"/>
            </a:solidFill>
            <a:prstDash val="solid"/>
          </a:ln>
        </p:spPr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7BE53456-91EE-60E0-1619-7E632C042B3E}"/>
              </a:ext>
            </a:extLst>
          </p:cNvPr>
          <p:cNvSpPr/>
          <p:nvPr/>
        </p:nvSpPr>
        <p:spPr>
          <a:xfrm>
            <a:off x="6455664" y="2466847"/>
            <a:ext cx="4809744" cy="4342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KONKURENČNA</a:t>
            </a:r>
            <a:endParaRPr lang="en-US" sz="240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1A249B0A-EEF0-4BDA-C581-A4E2B7270411}"/>
              </a:ext>
            </a:extLst>
          </p:cNvPr>
          <p:cNvSpPr/>
          <p:nvPr/>
        </p:nvSpPr>
        <p:spPr>
          <a:xfrm>
            <a:off x="6455664" y="2924048"/>
            <a:ext cx="4809744" cy="1537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Energetika in čiste tehnologije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Napredna industrija in inovacije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Podjetništvo in vrednostne verige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Kompetence in kadri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Lesna veriga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Regenerativni turizem</a:t>
            </a:r>
            <a:endParaRPr lang="en-US" sz="1600" dirty="0"/>
          </a:p>
        </p:txBody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6FF0BB95-BA88-B094-54EE-A8BF17D8841E}"/>
              </a:ext>
            </a:extLst>
          </p:cNvPr>
          <p:cNvSpPr/>
          <p:nvPr/>
        </p:nvSpPr>
        <p:spPr>
          <a:xfrm>
            <a:off x="694944" y="4651248"/>
            <a:ext cx="5266944" cy="2034032"/>
          </a:xfrm>
          <a:prstGeom prst="roundRect">
            <a:avLst>
              <a:gd name="adj" fmla="val 5769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752E2DD3-8022-2BD9-D261-79910CC9FB6D}"/>
              </a:ext>
            </a:extLst>
          </p:cNvPr>
          <p:cNvSpPr/>
          <p:nvPr/>
        </p:nvSpPr>
        <p:spPr>
          <a:xfrm>
            <a:off x="694944" y="4651248"/>
            <a:ext cx="68580" cy="2034032"/>
          </a:xfrm>
          <a:prstGeom prst="rect">
            <a:avLst/>
          </a:prstGeom>
          <a:solidFill>
            <a:srgbClr val="548341"/>
          </a:solidFill>
          <a:ln w="12700">
            <a:solidFill>
              <a:srgbClr val="548341"/>
            </a:solidFill>
            <a:prstDash val="solid"/>
          </a:ln>
        </p:spPr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021DE1B4-DA96-6E28-5EA3-104A6FDB4368}"/>
              </a:ext>
            </a:extLst>
          </p:cNvPr>
          <p:cNvSpPr/>
          <p:nvPr/>
        </p:nvSpPr>
        <p:spPr>
          <a:xfrm>
            <a:off x="923544" y="4806696"/>
            <a:ext cx="4809744" cy="4107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ODPORNA</a:t>
            </a:r>
            <a:endParaRPr lang="en-US" sz="240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1E0F35A2-4E75-B3AC-DCAB-F599EEE5161D}"/>
              </a:ext>
            </a:extLst>
          </p:cNvPr>
          <p:cNvSpPr/>
          <p:nvPr/>
        </p:nvSpPr>
        <p:spPr>
          <a:xfrm>
            <a:off x="923544" y="5263896"/>
            <a:ext cx="4809744" cy="123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Pravični energetski prehod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Podnebna odpornost, voda in nesreče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Kakovost bivanja in vitalno podeželje</a:t>
            </a:r>
            <a:endParaRPr lang="en-US" sz="1600" dirty="0"/>
          </a:p>
        </p:txBody>
      </p:sp>
      <p:sp>
        <p:nvSpPr>
          <p:cNvPr id="29" name="Shape 18">
            <a:extLst>
              <a:ext uri="{FF2B5EF4-FFF2-40B4-BE49-F238E27FC236}">
                <a16:creationId xmlns:a16="http://schemas.microsoft.com/office/drawing/2014/main" id="{59B28A9C-8704-740A-752A-001F9FAF2340}"/>
              </a:ext>
            </a:extLst>
          </p:cNvPr>
          <p:cNvSpPr/>
          <p:nvPr/>
        </p:nvSpPr>
        <p:spPr>
          <a:xfrm>
            <a:off x="6227064" y="4651248"/>
            <a:ext cx="5266944" cy="2034032"/>
          </a:xfrm>
          <a:prstGeom prst="roundRect">
            <a:avLst>
              <a:gd name="adj" fmla="val 5769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31" name="Shape 19">
            <a:extLst>
              <a:ext uri="{FF2B5EF4-FFF2-40B4-BE49-F238E27FC236}">
                <a16:creationId xmlns:a16="http://schemas.microsoft.com/office/drawing/2014/main" id="{D6DF8A22-D31A-4814-A5EC-C1509DAA2F63}"/>
              </a:ext>
            </a:extLst>
          </p:cNvPr>
          <p:cNvSpPr/>
          <p:nvPr/>
        </p:nvSpPr>
        <p:spPr>
          <a:xfrm>
            <a:off x="6227064" y="4651248"/>
            <a:ext cx="68580" cy="2034032"/>
          </a:xfrm>
          <a:prstGeom prst="rect">
            <a:avLst/>
          </a:prstGeom>
          <a:solidFill>
            <a:srgbClr val="B45C4D"/>
          </a:solidFill>
          <a:ln w="12700">
            <a:solidFill>
              <a:srgbClr val="B45C4D"/>
            </a:solidFill>
            <a:prstDash val="solid"/>
          </a:ln>
        </p:spPr>
      </p:sp>
      <p:sp>
        <p:nvSpPr>
          <p:cNvPr id="33" name="Text 20">
            <a:extLst>
              <a:ext uri="{FF2B5EF4-FFF2-40B4-BE49-F238E27FC236}">
                <a16:creationId xmlns:a16="http://schemas.microsoft.com/office/drawing/2014/main" id="{6BCB284E-CD93-8F78-E45E-5EC92EE23FB5}"/>
              </a:ext>
            </a:extLst>
          </p:cNvPr>
          <p:cNvSpPr/>
          <p:nvPr/>
        </p:nvSpPr>
        <p:spPr>
          <a:xfrm>
            <a:off x="6455664" y="4806696"/>
            <a:ext cx="4809744" cy="4107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UPRAVLJANJE</a:t>
            </a:r>
            <a:endParaRPr lang="en-US" sz="2400" dirty="0"/>
          </a:p>
        </p:txBody>
      </p:sp>
      <p:sp>
        <p:nvSpPr>
          <p:cNvPr id="35" name="Text 21">
            <a:extLst>
              <a:ext uri="{FF2B5EF4-FFF2-40B4-BE49-F238E27FC236}">
                <a16:creationId xmlns:a16="http://schemas.microsoft.com/office/drawing/2014/main" id="{FB44F6C2-F2AE-FDEE-26E6-0B6FBB092EA2}"/>
              </a:ext>
            </a:extLst>
          </p:cNvPr>
          <p:cNvSpPr/>
          <p:nvPr/>
        </p:nvSpPr>
        <p:spPr>
          <a:xfrm>
            <a:off x="6455664" y="5263896"/>
            <a:ext cx="4809744" cy="123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Regionalna partnerstva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Mrežna projektna pisarna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Podpora pravičnemu prehodu</a:t>
            </a:r>
            <a:endParaRPr lang="en-US" sz="1600" dirty="0"/>
          </a:p>
        </p:txBody>
      </p:sp>
      <p:pic>
        <p:nvPicPr>
          <p:cNvPr id="37" name="Slika 36" descr="RA-SASA – Razvojna agencija Savinjsko Šaleške regije">
            <a:extLst>
              <a:ext uri="{FF2B5EF4-FFF2-40B4-BE49-F238E27FC236}">
                <a16:creationId xmlns:a16="http://schemas.microsoft.com/office/drawing/2014/main" id="{E70CB6DB-E43D-FD50-F009-BB37C46F7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39" name="Shape 0">
            <a:extLst>
              <a:ext uri="{FF2B5EF4-FFF2-40B4-BE49-F238E27FC236}">
                <a16:creationId xmlns:a16="http://schemas.microsoft.com/office/drawing/2014/main" id="{7491E989-E670-335A-058D-7370E46C0B00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1" name="Text 2">
            <a:extLst>
              <a:ext uri="{FF2B5EF4-FFF2-40B4-BE49-F238E27FC236}">
                <a16:creationId xmlns:a16="http://schemas.microsoft.com/office/drawing/2014/main" id="{B8522F19-1C27-9683-E844-E04039510735}"/>
              </a:ext>
            </a:extLst>
          </p:cNvPr>
          <p:cNvSpPr/>
          <p:nvPr/>
        </p:nvSpPr>
        <p:spPr>
          <a:xfrm>
            <a:off x="495948" y="1317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Ključna področja in </a:t>
            </a:r>
            <a:r>
              <a:rPr lang="en-US" sz="2500" b="1" dirty="0" err="1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razvojne</a:t>
            </a:r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b="1" dirty="0" err="1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prioritete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sl-SI" sz="2500" b="1" dirty="0">
                <a:solidFill>
                  <a:srgbClr val="2430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RAZVOJNI CILJI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223150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8D500-CCC1-4D4E-5B1B-AFDCCA8F6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RA-SASA – Razvojna agencija Savinjsko Šaleške regije">
            <a:extLst>
              <a:ext uri="{FF2B5EF4-FFF2-40B4-BE49-F238E27FC236}">
                <a16:creationId xmlns:a16="http://schemas.microsoft.com/office/drawing/2014/main" id="{702102E9-0F64-D3F9-BE55-A5EA36D60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C10DA8D6-F10D-8FBD-57F0-3E0BA36C0D82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90AB54B-725B-2663-FB55-CFEBFB2F6A6D}"/>
              </a:ext>
            </a:extLst>
          </p:cNvPr>
          <p:cNvSpPr/>
          <p:nvPr/>
        </p:nvSpPr>
        <p:spPr>
          <a:xfrm>
            <a:off x="525715" y="1584663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POVEZANA SAŠA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regija – povezana in vključujoča regija dveh dolin </a:t>
            </a:r>
            <a:endParaRPr lang="en-US" sz="25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977E21D-5EB8-4E1B-D7CA-D31EB264E750}"/>
              </a:ext>
            </a:extLst>
          </p:cNvPr>
          <p:cNvSpPr/>
          <p:nvPr/>
        </p:nvSpPr>
        <p:spPr>
          <a:xfrm>
            <a:off x="358788" y="7130959"/>
            <a:ext cx="10972800" cy="0"/>
          </a:xfrm>
          <a:prstGeom prst="line">
            <a:avLst/>
          </a:prstGeom>
          <a:noFill/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079114AA-ED69-F0DC-4AFD-F6FEF7580DB6}"/>
              </a:ext>
            </a:extLst>
          </p:cNvPr>
          <p:cNvSpPr/>
          <p:nvPr/>
        </p:nvSpPr>
        <p:spPr>
          <a:xfrm>
            <a:off x="495948" y="2456629"/>
            <a:ext cx="10789920" cy="1702437"/>
          </a:xfrm>
          <a:prstGeom prst="roundRect">
            <a:avLst>
              <a:gd name="adj" fmla="val 471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49FEA0EE-4DD1-026D-955A-2ABF7136700D}"/>
              </a:ext>
            </a:extLst>
          </p:cNvPr>
          <p:cNvSpPr/>
          <p:nvPr/>
        </p:nvSpPr>
        <p:spPr>
          <a:xfrm>
            <a:off x="495948" y="2456629"/>
            <a:ext cx="109728" cy="1702437"/>
          </a:xfrm>
          <a:prstGeom prst="rect">
            <a:avLst/>
          </a:prstGeom>
          <a:solidFill>
            <a:srgbClr val="178AB4"/>
          </a:solidFill>
          <a:ln w="12700">
            <a:solidFill>
              <a:srgbClr val="178AB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9915D0F4-8825-321F-14B0-90A44C1E8F04}"/>
              </a:ext>
            </a:extLst>
          </p:cNvPr>
          <p:cNvSpPr/>
          <p:nvPr/>
        </p:nvSpPr>
        <p:spPr>
          <a:xfrm>
            <a:off x="715404" y="2566357"/>
            <a:ext cx="10012680" cy="240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8AB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Prometna povezanost in trajnostna mobilnost</a:t>
            </a:r>
            <a:endParaRPr lang="en-US" sz="2400" dirty="0"/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131D4B5A-07B5-E24E-A32D-1BC33E276DB6}"/>
              </a:ext>
            </a:extLst>
          </p:cNvPr>
          <p:cNvSpPr/>
          <p:nvPr/>
        </p:nvSpPr>
        <p:spPr>
          <a:xfrm>
            <a:off x="715404" y="2950405"/>
            <a:ext cx="9966960" cy="13211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Izboljšati</a:t>
            </a: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notranjo in zunanjo prometno dostopnost ter vzpostaviti trajnostne povezave med središči in zaledjem.</a:t>
            </a:r>
            <a:endParaRPr lang="en-US" dirty="0"/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7186687C-E073-6FE1-2C3D-A09418CFDDC6}"/>
              </a:ext>
            </a:extLst>
          </p:cNvPr>
          <p:cNvSpPr/>
          <p:nvPr/>
        </p:nvSpPr>
        <p:spPr>
          <a:xfrm>
            <a:off x="495948" y="4474627"/>
            <a:ext cx="10789920" cy="1702437"/>
          </a:xfrm>
          <a:prstGeom prst="roundRect">
            <a:avLst>
              <a:gd name="adj" fmla="val 471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76C165E9-62B6-1ADC-338C-B0F127C736F0}"/>
              </a:ext>
            </a:extLst>
          </p:cNvPr>
          <p:cNvSpPr/>
          <p:nvPr/>
        </p:nvSpPr>
        <p:spPr>
          <a:xfrm>
            <a:off x="495948" y="4474627"/>
            <a:ext cx="109728" cy="1702437"/>
          </a:xfrm>
          <a:prstGeom prst="rect">
            <a:avLst/>
          </a:prstGeom>
          <a:solidFill>
            <a:srgbClr val="178AB4"/>
          </a:solidFill>
          <a:ln w="12700">
            <a:solidFill>
              <a:srgbClr val="178AB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BC0D67DB-7D95-A2EC-5687-B960D67658FF}"/>
              </a:ext>
            </a:extLst>
          </p:cNvPr>
          <p:cNvSpPr/>
          <p:nvPr/>
        </p:nvSpPr>
        <p:spPr>
          <a:xfrm>
            <a:off x="715404" y="4584355"/>
            <a:ext cx="10012680" cy="240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8AB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Digitalna in storitvena dostopnost</a:t>
            </a:r>
            <a:endParaRPr lang="en-US" sz="2400" dirty="0"/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6783D557-BEED-4B2E-1FC8-FE7B3D4B4201}"/>
              </a:ext>
            </a:extLst>
          </p:cNvPr>
          <p:cNvSpPr/>
          <p:nvPr/>
        </p:nvSpPr>
        <p:spPr>
          <a:xfrm>
            <a:off x="715404" y="4968403"/>
            <a:ext cx="9966960" cy="13211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Zmanjšati razlike v digitalni povezljivosti in dostopu do temeljnih storitev med obema dolinama.</a:t>
            </a:r>
            <a:endParaRPr lang="en-US" dirty="0"/>
          </a:p>
        </p:txBody>
      </p:sp>
      <p:sp>
        <p:nvSpPr>
          <p:cNvPr id="42" name="Shape 0">
            <a:extLst>
              <a:ext uri="{FF2B5EF4-FFF2-40B4-BE49-F238E27FC236}">
                <a16:creationId xmlns:a16="http://schemas.microsoft.com/office/drawing/2014/main" id="{BA56831B-B725-4AAA-DB13-980FA552C0F3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chemeClr val="accent4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E040D1B6-3F99-DC54-A0E6-3BAF5CC8EF01}"/>
              </a:ext>
            </a:extLst>
          </p:cNvPr>
          <p:cNvSpPr/>
          <p:nvPr/>
        </p:nvSpPr>
        <p:spPr>
          <a:xfrm>
            <a:off x="525715" y="134371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latin typeface="Aptos" panose="020B0004020202020204" pitchFamily="34" charset="0"/>
              </a:rPr>
              <a:t>RAZVOJNI CILJI  |  ORP SAŠA 2028–2034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" name="Pravokotnik: zaokroženi vogali 3">
            <a:extLst>
              <a:ext uri="{FF2B5EF4-FFF2-40B4-BE49-F238E27FC236}">
                <a16:creationId xmlns:a16="http://schemas.microsoft.com/office/drawing/2014/main" id="{2227FB49-B3FC-D80A-EF86-744DBF74E8C1}"/>
              </a:ext>
            </a:extLst>
          </p:cNvPr>
          <p:cNvSpPr/>
          <p:nvPr/>
        </p:nvSpPr>
        <p:spPr>
          <a:xfrm>
            <a:off x="9196399" y="5908667"/>
            <a:ext cx="2750009" cy="82325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Predvidene aktivnosti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Kazalniki 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3899916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DADB1-A6E2-31FE-F9AA-1FE5A2BB9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RA-SASA – Razvojna agencija Savinjsko Šaleške regije">
            <a:extLst>
              <a:ext uri="{FF2B5EF4-FFF2-40B4-BE49-F238E27FC236}">
                <a16:creationId xmlns:a16="http://schemas.microsoft.com/office/drawing/2014/main" id="{15E266B9-0E2E-6D54-9E8F-29575B0FA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D999F494-53A4-B5A8-E02B-E5E5DA38EAA4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B85D47-4FDB-412C-C370-8BE9B4CAB1B8}"/>
              </a:ext>
            </a:extLst>
          </p:cNvPr>
          <p:cNvSpPr/>
          <p:nvPr/>
        </p:nvSpPr>
        <p:spPr>
          <a:xfrm>
            <a:off x="495948" y="150672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KONKURENČNA </a:t>
            </a:r>
            <a:r>
              <a:rPr lang="en-US" sz="2500" b="1" dirty="0">
                <a:solidFill>
                  <a:srgbClr val="24303D"/>
                </a:solidFill>
                <a:latin typeface="Aptos" pitchFamily="34" charset="0"/>
              </a:rPr>
              <a:t>SAŠA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</a:rPr>
              <a:t>regija - inovacijsko podprta gospodarska preobrazba</a:t>
            </a:r>
            <a:endParaRPr lang="en-US" sz="2500" b="1" dirty="0">
              <a:solidFill>
                <a:srgbClr val="24303D"/>
              </a:solidFill>
              <a:latin typeface="Aptos" pitchFamily="34" charset="0"/>
            </a:endParaRPr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2D7ECF27-825A-7564-3B78-FC8C08D22969}"/>
              </a:ext>
            </a:extLst>
          </p:cNvPr>
          <p:cNvSpPr/>
          <p:nvPr/>
        </p:nvSpPr>
        <p:spPr>
          <a:xfrm>
            <a:off x="507782" y="2040429"/>
            <a:ext cx="10789920" cy="696468"/>
          </a:xfrm>
          <a:prstGeom prst="roundRect">
            <a:avLst>
              <a:gd name="adj" fmla="val 1575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6E93DD68-FFDC-F1A6-41FD-F57D96279401}"/>
              </a:ext>
            </a:extLst>
          </p:cNvPr>
          <p:cNvSpPr/>
          <p:nvPr/>
        </p:nvSpPr>
        <p:spPr>
          <a:xfrm>
            <a:off x="507782" y="2040429"/>
            <a:ext cx="109728" cy="696468"/>
          </a:xfrm>
          <a:prstGeom prst="rect">
            <a:avLst/>
          </a:prstGeom>
          <a:solidFill>
            <a:srgbClr val="D97720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6353EE41-F63A-17F1-8F7B-C27B3D37EAB8}"/>
              </a:ext>
            </a:extLst>
          </p:cNvPr>
          <p:cNvSpPr/>
          <p:nvPr/>
        </p:nvSpPr>
        <p:spPr>
          <a:xfrm>
            <a:off x="727238" y="2150157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D977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Energetika, čiste tehnologije in energetski sistemi prihodnosti</a:t>
            </a:r>
            <a:endParaRPr lang="en-US" sz="1600" dirty="0"/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E452574D-FC9B-4481-7D4E-012C073B881B}"/>
              </a:ext>
            </a:extLst>
          </p:cNvPr>
          <p:cNvSpPr/>
          <p:nvPr/>
        </p:nvSpPr>
        <p:spPr>
          <a:xfrm>
            <a:off x="727238" y="2534205"/>
            <a:ext cx="1024556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Razviti SAŠA v prepoznavno razvojno in demonstracijsko okolje čistih energetskih tehnologij.</a:t>
            </a:r>
            <a:endParaRPr lang="en-US" sz="1400" dirty="0"/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DBD3C332-9FAA-28C2-59BD-0EB4065D228E}"/>
              </a:ext>
            </a:extLst>
          </p:cNvPr>
          <p:cNvSpPr/>
          <p:nvPr/>
        </p:nvSpPr>
        <p:spPr>
          <a:xfrm>
            <a:off x="507782" y="2855769"/>
            <a:ext cx="10789920" cy="696468"/>
          </a:xfrm>
          <a:prstGeom prst="roundRect">
            <a:avLst>
              <a:gd name="adj" fmla="val 1575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4" name="Shape 12">
            <a:extLst>
              <a:ext uri="{FF2B5EF4-FFF2-40B4-BE49-F238E27FC236}">
                <a16:creationId xmlns:a16="http://schemas.microsoft.com/office/drawing/2014/main" id="{76DA86D1-51F3-4513-5704-7122F4596647}"/>
              </a:ext>
            </a:extLst>
          </p:cNvPr>
          <p:cNvSpPr/>
          <p:nvPr/>
        </p:nvSpPr>
        <p:spPr>
          <a:xfrm>
            <a:off x="507782" y="2855769"/>
            <a:ext cx="109728" cy="696468"/>
          </a:xfrm>
          <a:prstGeom prst="rect">
            <a:avLst/>
          </a:prstGeom>
          <a:solidFill>
            <a:srgbClr val="D97720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4C3E3BA0-4692-F41D-357D-5BE1903E057A}"/>
              </a:ext>
            </a:extLst>
          </p:cNvPr>
          <p:cNvSpPr/>
          <p:nvPr/>
        </p:nvSpPr>
        <p:spPr>
          <a:xfrm>
            <a:off x="727238" y="2965497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D977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Napredna industrija, raziskave, inovacije in tehnološka preobrazba</a:t>
            </a:r>
            <a:endParaRPr lang="en-US" sz="1600" dirty="0"/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0FFBCC93-2BEB-6C3D-2AC2-171B9D0EF1BF}"/>
              </a:ext>
            </a:extLst>
          </p:cNvPr>
          <p:cNvSpPr/>
          <p:nvPr/>
        </p:nvSpPr>
        <p:spPr>
          <a:xfrm>
            <a:off x="727238" y="3349545"/>
            <a:ext cx="1024556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Povečati produktivnost industrije in uporabo inovacij ter naprednih proizvodnih tehnologij s poudarkom na diverzifikaciji gospodarstva.</a:t>
            </a:r>
            <a:endParaRPr lang="en-US" sz="1400" dirty="0"/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337F7F34-8603-A6F1-C51B-EF19E19D6D75}"/>
              </a:ext>
            </a:extLst>
          </p:cNvPr>
          <p:cNvSpPr/>
          <p:nvPr/>
        </p:nvSpPr>
        <p:spPr>
          <a:xfrm>
            <a:off x="507782" y="3671109"/>
            <a:ext cx="10789920" cy="696468"/>
          </a:xfrm>
          <a:prstGeom prst="roundRect">
            <a:avLst>
              <a:gd name="adj" fmla="val 1575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5" name="Shape 16">
            <a:extLst>
              <a:ext uri="{FF2B5EF4-FFF2-40B4-BE49-F238E27FC236}">
                <a16:creationId xmlns:a16="http://schemas.microsoft.com/office/drawing/2014/main" id="{FA42F081-E9E0-4F86-CEE3-0DA45640CE65}"/>
              </a:ext>
            </a:extLst>
          </p:cNvPr>
          <p:cNvSpPr/>
          <p:nvPr/>
        </p:nvSpPr>
        <p:spPr>
          <a:xfrm>
            <a:off x="507782" y="3671109"/>
            <a:ext cx="109728" cy="696468"/>
          </a:xfrm>
          <a:prstGeom prst="rect">
            <a:avLst/>
          </a:prstGeom>
          <a:solidFill>
            <a:srgbClr val="D97720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70175DFA-7A2E-1D4E-8570-65B8BFC5D1D1}"/>
              </a:ext>
            </a:extLst>
          </p:cNvPr>
          <p:cNvSpPr/>
          <p:nvPr/>
        </p:nvSpPr>
        <p:spPr>
          <a:xfrm>
            <a:off x="727238" y="3780837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D977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Podjetništvo, MSP in odporne vrednostne verige</a:t>
            </a:r>
            <a:endParaRPr lang="en-US" sz="1600" dirty="0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12A4F640-1B4F-F9D0-60D3-E3B84D6E81DF}"/>
              </a:ext>
            </a:extLst>
          </p:cNvPr>
          <p:cNvSpPr/>
          <p:nvPr/>
        </p:nvSpPr>
        <p:spPr>
          <a:xfrm>
            <a:off x="727238" y="4164885"/>
            <a:ext cx="1024556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Razširiti gospodarsko bazo in okrepiti odpornost mikro, malih in srednjih podjetij.</a:t>
            </a:r>
            <a:endParaRPr lang="en-US" sz="1400" dirty="0"/>
          </a:p>
        </p:txBody>
      </p:sp>
      <p:sp>
        <p:nvSpPr>
          <p:cNvPr id="41" name="Shape 19">
            <a:extLst>
              <a:ext uri="{FF2B5EF4-FFF2-40B4-BE49-F238E27FC236}">
                <a16:creationId xmlns:a16="http://schemas.microsoft.com/office/drawing/2014/main" id="{94C381BA-5AC2-9760-3501-17A916E376BA}"/>
              </a:ext>
            </a:extLst>
          </p:cNvPr>
          <p:cNvSpPr/>
          <p:nvPr/>
        </p:nvSpPr>
        <p:spPr>
          <a:xfrm>
            <a:off x="507782" y="4486449"/>
            <a:ext cx="10789920" cy="696468"/>
          </a:xfrm>
          <a:prstGeom prst="roundRect">
            <a:avLst>
              <a:gd name="adj" fmla="val 1575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95F82CA3-BEE5-3B63-36EF-E42D9C637A92}"/>
              </a:ext>
            </a:extLst>
          </p:cNvPr>
          <p:cNvSpPr/>
          <p:nvPr/>
        </p:nvSpPr>
        <p:spPr>
          <a:xfrm>
            <a:off x="507782" y="4486449"/>
            <a:ext cx="109728" cy="696468"/>
          </a:xfrm>
          <a:prstGeom prst="rect">
            <a:avLst/>
          </a:prstGeom>
          <a:solidFill>
            <a:srgbClr val="D97720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39A50883-279F-1AF8-BF91-6BC181FA0E24}"/>
              </a:ext>
            </a:extLst>
          </p:cNvPr>
          <p:cNvSpPr/>
          <p:nvPr/>
        </p:nvSpPr>
        <p:spPr>
          <a:xfrm>
            <a:off x="727238" y="4596177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D977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Kompetence in kadri za gospodarsko preobrazbo</a:t>
            </a:r>
            <a:endParaRPr lang="en-US" sz="1600" dirty="0"/>
          </a:p>
        </p:txBody>
      </p:sp>
      <p:sp>
        <p:nvSpPr>
          <p:cNvPr id="47" name="Text 22">
            <a:extLst>
              <a:ext uri="{FF2B5EF4-FFF2-40B4-BE49-F238E27FC236}">
                <a16:creationId xmlns:a16="http://schemas.microsoft.com/office/drawing/2014/main" id="{CD89493B-82F9-656E-E91A-EE972EBD484D}"/>
              </a:ext>
            </a:extLst>
          </p:cNvPr>
          <p:cNvSpPr/>
          <p:nvPr/>
        </p:nvSpPr>
        <p:spPr>
          <a:xfrm>
            <a:off x="727238" y="4980225"/>
            <a:ext cx="1024556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Zagotoviti ustrezne kompetence in karierne prehode za gospodarsko preobrazbo.</a:t>
            </a:r>
            <a:endParaRPr lang="en-US" sz="1400" dirty="0"/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BE1EB5B9-A0A4-D58D-E4D5-EF9BE9A7A9BD}"/>
              </a:ext>
            </a:extLst>
          </p:cNvPr>
          <p:cNvSpPr/>
          <p:nvPr/>
        </p:nvSpPr>
        <p:spPr>
          <a:xfrm>
            <a:off x="507782" y="5301789"/>
            <a:ext cx="10789920" cy="696468"/>
          </a:xfrm>
          <a:prstGeom prst="roundRect">
            <a:avLst>
              <a:gd name="adj" fmla="val 1575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1" name="Shape 24">
            <a:extLst>
              <a:ext uri="{FF2B5EF4-FFF2-40B4-BE49-F238E27FC236}">
                <a16:creationId xmlns:a16="http://schemas.microsoft.com/office/drawing/2014/main" id="{F8402F9B-CA85-EDB8-2C87-FA3D8DDCC410}"/>
              </a:ext>
            </a:extLst>
          </p:cNvPr>
          <p:cNvSpPr/>
          <p:nvPr/>
        </p:nvSpPr>
        <p:spPr>
          <a:xfrm>
            <a:off x="507782" y="5301789"/>
            <a:ext cx="109728" cy="696468"/>
          </a:xfrm>
          <a:prstGeom prst="rect">
            <a:avLst/>
          </a:prstGeom>
          <a:solidFill>
            <a:srgbClr val="D97720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7F58F889-0DEC-0836-3DF6-02ED91D2FC6D}"/>
              </a:ext>
            </a:extLst>
          </p:cNvPr>
          <p:cNvSpPr/>
          <p:nvPr/>
        </p:nvSpPr>
        <p:spPr>
          <a:xfrm>
            <a:off x="727238" y="5411517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D977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 Lesna veriga in trajnostni materiali</a:t>
            </a:r>
            <a:endParaRPr lang="en-US" sz="1600" dirty="0"/>
          </a:p>
        </p:txBody>
      </p:sp>
      <p:sp>
        <p:nvSpPr>
          <p:cNvPr id="55" name="Text 26">
            <a:extLst>
              <a:ext uri="{FF2B5EF4-FFF2-40B4-BE49-F238E27FC236}">
                <a16:creationId xmlns:a16="http://schemas.microsoft.com/office/drawing/2014/main" id="{3A841E3E-A399-C139-9AAA-E9497BDB1DE8}"/>
              </a:ext>
            </a:extLst>
          </p:cNvPr>
          <p:cNvSpPr/>
          <p:nvPr/>
        </p:nvSpPr>
        <p:spPr>
          <a:xfrm>
            <a:off x="727238" y="5795565"/>
            <a:ext cx="1024556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Povečati lokalno predelavo lesa in dodano vrednost izdelkov iz lesa ter trajnostnih materialov.</a:t>
            </a:r>
            <a:endParaRPr lang="en-US" sz="1400" dirty="0"/>
          </a:p>
        </p:txBody>
      </p:sp>
      <p:sp>
        <p:nvSpPr>
          <p:cNvPr id="57" name="Shape 27">
            <a:extLst>
              <a:ext uri="{FF2B5EF4-FFF2-40B4-BE49-F238E27FC236}">
                <a16:creationId xmlns:a16="http://schemas.microsoft.com/office/drawing/2014/main" id="{42FC9990-760D-3892-F2C4-61826337C7C3}"/>
              </a:ext>
            </a:extLst>
          </p:cNvPr>
          <p:cNvSpPr/>
          <p:nvPr/>
        </p:nvSpPr>
        <p:spPr>
          <a:xfrm>
            <a:off x="507782" y="6117129"/>
            <a:ext cx="10789920" cy="696468"/>
          </a:xfrm>
          <a:prstGeom prst="roundRect">
            <a:avLst>
              <a:gd name="adj" fmla="val 15755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9" name="Shape 28">
            <a:extLst>
              <a:ext uri="{FF2B5EF4-FFF2-40B4-BE49-F238E27FC236}">
                <a16:creationId xmlns:a16="http://schemas.microsoft.com/office/drawing/2014/main" id="{7742C40C-6F75-461F-55C9-C19AB5E708A1}"/>
              </a:ext>
            </a:extLst>
          </p:cNvPr>
          <p:cNvSpPr/>
          <p:nvPr/>
        </p:nvSpPr>
        <p:spPr>
          <a:xfrm>
            <a:off x="507782" y="6117129"/>
            <a:ext cx="109728" cy="696468"/>
          </a:xfrm>
          <a:prstGeom prst="rect">
            <a:avLst/>
          </a:prstGeom>
          <a:solidFill>
            <a:srgbClr val="D97720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A23E540B-688D-AB75-DC06-2FD0FC289982}"/>
              </a:ext>
            </a:extLst>
          </p:cNvPr>
          <p:cNvSpPr/>
          <p:nvPr/>
        </p:nvSpPr>
        <p:spPr>
          <a:xfrm>
            <a:off x="727238" y="6226857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D977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2.6 Regenerativni turizem in lokalne gospodarske verige</a:t>
            </a:r>
            <a:endParaRPr lang="en-US" sz="1600" dirty="0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CDEA077B-FC9D-2EA1-837C-B89DF94EDAB6}"/>
              </a:ext>
            </a:extLst>
          </p:cNvPr>
          <p:cNvSpPr/>
          <p:nvPr/>
        </p:nvSpPr>
        <p:spPr>
          <a:xfrm>
            <a:off x="727238" y="6610905"/>
            <a:ext cx="1024556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Razvijati regenerativni turizem, ki krepi lokalno gospodarstvo in izboljšuje kakovost življenja prebivalcev.</a:t>
            </a:r>
            <a:endParaRPr lang="en-US" sz="1400" dirty="0"/>
          </a:p>
        </p:txBody>
      </p:sp>
      <p:sp>
        <p:nvSpPr>
          <p:cNvPr id="65" name="Shape 0">
            <a:extLst>
              <a:ext uri="{FF2B5EF4-FFF2-40B4-BE49-F238E27FC236}">
                <a16:creationId xmlns:a16="http://schemas.microsoft.com/office/drawing/2014/main" id="{907AA0A7-B111-BE7C-79CC-FEF0D76313C0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97720"/>
          </a:solidFill>
          <a:ln w="12700">
            <a:solidFill>
              <a:srgbClr val="D977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7278462-2603-20E5-A96C-9F20E6776AAB}"/>
              </a:ext>
            </a:extLst>
          </p:cNvPr>
          <p:cNvSpPr/>
          <p:nvPr/>
        </p:nvSpPr>
        <p:spPr>
          <a:xfrm>
            <a:off x="505395" y="134371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latin typeface="Aptos" panose="020B0004020202020204" pitchFamily="34" charset="0"/>
              </a:rPr>
              <a:t>RAZVOJNI CILJI  |  ORP SAŠA 2028–2034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Pravokotnik: zaokroženi vogali 5">
            <a:extLst>
              <a:ext uri="{FF2B5EF4-FFF2-40B4-BE49-F238E27FC236}">
                <a16:creationId xmlns:a16="http://schemas.microsoft.com/office/drawing/2014/main" id="{E1C3DD31-69B0-23F5-78B9-27782D4E5F40}"/>
              </a:ext>
            </a:extLst>
          </p:cNvPr>
          <p:cNvSpPr/>
          <p:nvPr/>
        </p:nvSpPr>
        <p:spPr>
          <a:xfrm>
            <a:off x="9237039" y="5818322"/>
            <a:ext cx="2750009" cy="82325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Predvidene aktivnosti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Kazalniki 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999855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E0C30-A07F-44B6-D53B-7A1F1A32C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RA-SASA – Razvojna agencija Savinjsko Šaleške regije">
            <a:extLst>
              <a:ext uri="{FF2B5EF4-FFF2-40B4-BE49-F238E27FC236}">
                <a16:creationId xmlns:a16="http://schemas.microsoft.com/office/drawing/2014/main" id="{BDBF488C-13E6-99D6-5CEF-EF5EF6A61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A5147A55-4919-2C2D-E902-C8D8E5FE65CE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089FB81B-EE00-1742-B8FB-11F203AE15AC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4744F"/>
          </a:solidFill>
          <a:ln w="12700">
            <a:solidFill>
              <a:srgbClr val="24744F">
                <a:alpha val="0"/>
              </a:srgbClr>
            </a:solidFill>
            <a:prstDash val="solid"/>
          </a:ln>
        </p:spPr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0C968484-F776-8DEA-E1EC-DD1BF05B14F0}"/>
              </a:ext>
            </a:extLst>
          </p:cNvPr>
          <p:cNvSpPr/>
          <p:nvPr/>
        </p:nvSpPr>
        <p:spPr>
          <a:xfrm>
            <a:off x="490881" y="149903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ODPORNA SAŠA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regija</a:t>
            </a:r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</a:rPr>
              <a:t>podnebno odporna regija z visoko kakovostjo bivanja</a:t>
            </a:r>
            <a:endParaRPr lang="en-US" sz="2500" b="1" dirty="0">
              <a:solidFill>
                <a:srgbClr val="24303D"/>
              </a:solidFill>
              <a:latin typeface="Aptos" pitchFamily="34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FDC73B05-939A-F2DD-A396-3A7551C01DB4}"/>
              </a:ext>
            </a:extLst>
          </p:cNvPr>
          <p:cNvSpPr/>
          <p:nvPr/>
        </p:nvSpPr>
        <p:spPr>
          <a:xfrm>
            <a:off x="504799" y="2383968"/>
            <a:ext cx="10789920" cy="1121232"/>
          </a:xfrm>
          <a:prstGeom prst="roundRect">
            <a:avLst>
              <a:gd name="adj" fmla="val 7258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13B31FAC-A6D4-E3D7-7835-71BD781BA77F}"/>
              </a:ext>
            </a:extLst>
          </p:cNvPr>
          <p:cNvSpPr/>
          <p:nvPr/>
        </p:nvSpPr>
        <p:spPr>
          <a:xfrm>
            <a:off x="504799" y="2383968"/>
            <a:ext cx="109728" cy="1121232"/>
          </a:xfrm>
          <a:prstGeom prst="rect">
            <a:avLst/>
          </a:prstGeom>
          <a:solidFill>
            <a:srgbClr val="24744F"/>
          </a:solidFill>
          <a:ln w="12700">
            <a:solidFill>
              <a:srgbClr val="24744F">
                <a:alpha val="0"/>
              </a:srgbClr>
            </a:solidFill>
            <a:prstDash val="solid"/>
          </a:ln>
        </p:spPr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6CA7F4D8-07B3-C160-7EE1-9D425C38BF05}"/>
              </a:ext>
            </a:extLst>
          </p:cNvPr>
          <p:cNvSpPr/>
          <p:nvPr/>
        </p:nvSpPr>
        <p:spPr>
          <a:xfrm>
            <a:off x="724255" y="2493696"/>
            <a:ext cx="10012680" cy="2085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47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Pravični energetski prehod, energetska in okoljska odpornost</a:t>
            </a:r>
            <a:endParaRPr lang="en-US" sz="2400" dirty="0"/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83484D68-943D-B7A8-F05B-89D737293008}"/>
              </a:ext>
            </a:extLst>
          </p:cNvPr>
          <p:cNvSpPr/>
          <p:nvPr/>
        </p:nvSpPr>
        <p:spPr>
          <a:xfrm>
            <a:off x="724255" y="2877744"/>
            <a:ext cx="9966960" cy="627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Zagotoviti pravičen in socialno vzdržen energetski prehod ter zanesljivo oskrbo z energijo.</a:t>
            </a:r>
            <a:endParaRPr lang="en-US" dirty="0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2CB92F10-54D9-82A1-AC62-C6C43D89FEF0}"/>
              </a:ext>
            </a:extLst>
          </p:cNvPr>
          <p:cNvSpPr/>
          <p:nvPr/>
        </p:nvSpPr>
        <p:spPr>
          <a:xfrm>
            <a:off x="504799" y="3638728"/>
            <a:ext cx="10789920" cy="1121232"/>
          </a:xfrm>
          <a:prstGeom prst="roundRect">
            <a:avLst>
              <a:gd name="adj" fmla="val 7258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027B9D5B-F15D-20AB-45AA-C71FD691D8BB}"/>
              </a:ext>
            </a:extLst>
          </p:cNvPr>
          <p:cNvSpPr/>
          <p:nvPr/>
        </p:nvSpPr>
        <p:spPr>
          <a:xfrm>
            <a:off x="504799" y="3638728"/>
            <a:ext cx="109728" cy="1121232"/>
          </a:xfrm>
          <a:prstGeom prst="rect">
            <a:avLst/>
          </a:prstGeom>
          <a:solidFill>
            <a:srgbClr val="24744F"/>
          </a:solidFill>
          <a:ln w="12700">
            <a:solidFill>
              <a:srgbClr val="24744F">
                <a:alpha val="0"/>
              </a:srgbClr>
            </a:solidFill>
            <a:prstDash val="solid"/>
          </a:ln>
        </p:spPr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5DD49A6A-C4A9-D640-B54C-FE4795429C95}"/>
              </a:ext>
            </a:extLst>
          </p:cNvPr>
          <p:cNvSpPr/>
          <p:nvPr/>
        </p:nvSpPr>
        <p:spPr>
          <a:xfrm>
            <a:off x="724255" y="3748456"/>
            <a:ext cx="10012680" cy="2085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47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Podnebna odpornost, vodna varnost in pripravljenost na nesreče</a:t>
            </a:r>
            <a:endParaRPr lang="en-US" sz="2400" dirty="0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CD7DEF1F-48AB-4188-716C-ABB072B89632}"/>
              </a:ext>
            </a:extLst>
          </p:cNvPr>
          <p:cNvSpPr/>
          <p:nvPr/>
        </p:nvSpPr>
        <p:spPr>
          <a:xfrm>
            <a:off x="724255" y="4132504"/>
            <a:ext cx="9966960" cy="627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Zmanjšati podnebno, poplavno in plazovno ogroženost ter okrepiti vodno in intervencijsko varnost.</a:t>
            </a:r>
            <a:endParaRPr lang="en-US" dirty="0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0FD3482A-5528-B98E-DC40-165B42EC093C}"/>
              </a:ext>
            </a:extLst>
          </p:cNvPr>
          <p:cNvSpPr/>
          <p:nvPr/>
        </p:nvSpPr>
        <p:spPr>
          <a:xfrm>
            <a:off x="504799" y="4954448"/>
            <a:ext cx="10789920" cy="1121232"/>
          </a:xfrm>
          <a:prstGeom prst="roundRect">
            <a:avLst>
              <a:gd name="adj" fmla="val 7258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</p:sp>
      <p:sp>
        <p:nvSpPr>
          <p:cNvPr id="37" name="Shape 16">
            <a:extLst>
              <a:ext uri="{FF2B5EF4-FFF2-40B4-BE49-F238E27FC236}">
                <a16:creationId xmlns:a16="http://schemas.microsoft.com/office/drawing/2014/main" id="{08FCA0E2-F368-2550-FDC3-FA0839A65280}"/>
              </a:ext>
            </a:extLst>
          </p:cNvPr>
          <p:cNvSpPr/>
          <p:nvPr/>
        </p:nvSpPr>
        <p:spPr>
          <a:xfrm>
            <a:off x="504799" y="4954448"/>
            <a:ext cx="109728" cy="1121232"/>
          </a:xfrm>
          <a:prstGeom prst="rect">
            <a:avLst/>
          </a:prstGeom>
          <a:solidFill>
            <a:srgbClr val="24744F"/>
          </a:solidFill>
          <a:ln w="12700">
            <a:solidFill>
              <a:srgbClr val="24744F">
                <a:alpha val="0"/>
              </a:srgbClr>
            </a:solidFill>
            <a:prstDash val="solid"/>
          </a:ln>
        </p:spPr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E5900786-3B3F-4304-A8AA-A980E2695AA2}"/>
              </a:ext>
            </a:extLst>
          </p:cNvPr>
          <p:cNvSpPr/>
          <p:nvPr/>
        </p:nvSpPr>
        <p:spPr>
          <a:xfrm>
            <a:off x="724255" y="5064176"/>
            <a:ext cx="10012680" cy="2085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47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Kakovost bivanja, vitalno podeželje in lokalna samooskrba</a:t>
            </a:r>
            <a:endParaRPr lang="en-US" sz="2400" dirty="0"/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6E4512C9-DAA1-08E3-DC57-AF68308A7FED}"/>
              </a:ext>
            </a:extLst>
          </p:cNvPr>
          <p:cNvSpPr/>
          <p:nvPr/>
        </p:nvSpPr>
        <p:spPr>
          <a:xfrm>
            <a:off x="724255" y="5448224"/>
            <a:ext cx="9966960" cy="627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Izboljšati pogoje za pravico ostati, demografsko vitalnost in lokalno samooskrbo.</a:t>
            </a:r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F762E6A-DBB1-5A2C-C472-448EF602F0E3}"/>
              </a:ext>
            </a:extLst>
          </p:cNvPr>
          <p:cNvSpPr/>
          <p:nvPr/>
        </p:nvSpPr>
        <p:spPr>
          <a:xfrm>
            <a:off x="505395" y="134371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latin typeface="Aptos" panose="020B0004020202020204" pitchFamily="34" charset="0"/>
              </a:rPr>
              <a:t>RAZVOJNI CILJI  |  ORP SAŠA 2028–2034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" name="Pravokotnik: zaokroženi vogali 3">
            <a:extLst>
              <a:ext uri="{FF2B5EF4-FFF2-40B4-BE49-F238E27FC236}">
                <a16:creationId xmlns:a16="http://schemas.microsoft.com/office/drawing/2014/main" id="{DD297CA5-A50C-D4C0-2A98-6C6C0CFCD5DA}"/>
              </a:ext>
            </a:extLst>
          </p:cNvPr>
          <p:cNvSpPr/>
          <p:nvPr/>
        </p:nvSpPr>
        <p:spPr>
          <a:xfrm>
            <a:off x="9115119" y="5807413"/>
            <a:ext cx="2750009" cy="82325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Predvidene aktivnosti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Kazalniki 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1352606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B6473-7B75-2264-7C64-84C0E0EE7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RA-SASA – Razvojna agencija Savinjsko Šaleške regije">
            <a:extLst>
              <a:ext uri="{FF2B5EF4-FFF2-40B4-BE49-F238E27FC236}">
                <a16:creationId xmlns:a16="http://schemas.microsoft.com/office/drawing/2014/main" id="{CA7A980D-E19A-EDA2-394D-0B3DE1A34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844EE9E6-59C9-18E6-1107-334B6574FB32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CBFA521-B627-3093-11FB-287EE01CD36D}"/>
              </a:ext>
            </a:extLst>
          </p:cNvPr>
          <p:cNvSpPr/>
          <p:nvPr/>
        </p:nvSpPr>
        <p:spPr>
          <a:xfrm>
            <a:off x="495948" y="1514889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UPRAVLJANJE SAŠA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regije</a:t>
            </a:r>
            <a:r>
              <a:rPr lang="en-US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sl-SI" sz="2500" b="1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 učinkovito izvedbo</a:t>
            </a:r>
            <a:endParaRPr lang="en-US" sz="2500" dirty="0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424A8D14-9F11-FAAE-CD3D-6ABCFB9863A7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A94D42"/>
          </a:solidFill>
          <a:ln w="12700">
            <a:solidFill>
              <a:srgbClr val="A94D4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6621874D-E402-6586-2B9D-A9E5EA108B54}"/>
              </a:ext>
            </a:extLst>
          </p:cNvPr>
          <p:cNvSpPr/>
          <p:nvPr/>
        </p:nvSpPr>
        <p:spPr>
          <a:xfrm>
            <a:off x="399807" y="7281672"/>
            <a:ext cx="10972800" cy="0"/>
          </a:xfrm>
          <a:prstGeom prst="line">
            <a:avLst/>
          </a:prstGeom>
          <a:noFill/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BC82A39A-7BF6-3F46-B43A-AC50E288E2D5}"/>
              </a:ext>
            </a:extLst>
          </p:cNvPr>
          <p:cNvSpPr/>
          <p:nvPr/>
        </p:nvSpPr>
        <p:spPr>
          <a:xfrm>
            <a:off x="536967" y="2209800"/>
            <a:ext cx="10789920" cy="1148113"/>
          </a:xfrm>
          <a:prstGeom prst="roundRect">
            <a:avLst>
              <a:gd name="adj" fmla="val 7258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2CF47ED6-5DA1-BC38-10EB-D37807D471EB}"/>
              </a:ext>
            </a:extLst>
          </p:cNvPr>
          <p:cNvSpPr/>
          <p:nvPr/>
        </p:nvSpPr>
        <p:spPr>
          <a:xfrm>
            <a:off x="536967" y="2209800"/>
            <a:ext cx="109728" cy="1148113"/>
          </a:xfrm>
          <a:prstGeom prst="rect">
            <a:avLst/>
          </a:prstGeom>
          <a:solidFill>
            <a:srgbClr val="A94D42"/>
          </a:solidFill>
          <a:ln w="12700">
            <a:solidFill>
              <a:srgbClr val="A94D4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F2FB2CA7-2DD2-5820-DD71-254CE755FC88}"/>
              </a:ext>
            </a:extLst>
          </p:cNvPr>
          <p:cNvSpPr/>
          <p:nvPr/>
        </p:nvSpPr>
        <p:spPr>
          <a:xfrm>
            <a:off x="756423" y="2319528"/>
            <a:ext cx="10012680" cy="249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94D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Povezano regionalno razvojno upravljanje in partnerstva</a:t>
            </a:r>
            <a:endParaRPr lang="en-US" sz="2400" dirty="0"/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3BCE68AC-7C69-FE1F-89A6-E51BF78A8C9F}"/>
              </a:ext>
            </a:extLst>
          </p:cNvPr>
          <p:cNvSpPr/>
          <p:nvPr/>
        </p:nvSpPr>
        <p:spPr>
          <a:xfrm>
            <a:off x="756423" y="2703576"/>
            <a:ext cx="9966960" cy="7522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Vzpostaviti učinkovito in vključujoče večnivojsko upravljanje razvojnih prioritet desetih občin.</a:t>
            </a:r>
            <a:endParaRPr lang="en-US" dirty="0"/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D0044C0A-B188-F9C6-1097-76258401071D}"/>
              </a:ext>
            </a:extLst>
          </p:cNvPr>
          <p:cNvSpPr/>
          <p:nvPr/>
        </p:nvSpPr>
        <p:spPr>
          <a:xfrm>
            <a:off x="536967" y="3464560"/>
            <a:ext cx="10789920" cy="1148113"/>
          </a:xfrm>
          <a:prstGeom prst="roundRect">
            <a:avLst>
              <a:gd name="adj" fmla="val 7258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07A0FF7F-A146-A156-0994-B279D05224DE}"/>
              </a:ext>
            </a:extLst>
          </p:cNvPr>
          <p:cNvSpPr/>
          <p:nvPr/>
        </p:nvSpPr>
        <p:spPr>
          <a:xfrm>
            <a:off x="536967" y="3464560"/>
            <a:ext cx="109728" cy="1148113"/>
          </a:xfrm>
          <a:prstGeom prst="rect">
            <a:avLst/>
          </a:prstGeom>
          <a:solidFill>
            <a:srgbClr val="A94D42"/>
          </a:solidFill>
          <a:ln w="12700">
            <a:solidFill>
              <a:srgbClr val="A94D4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112130B8-14FB-669E-C9E6-4D8CFC653E92}"/>
              </a:ext>
            </a:extLst>
          </p:cNvPr>
          <p:cNvSpPr/>
          <p:nvPr/>
        </p:nvSpPr>
        <p:spPr>
          <a:xfrm>
            <a:off x="756423" y="3574288"/>
            <a:ext cx="10012680" cy="249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94D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Mrežna regionalna projektna pisarna in priprava razvojnih naložb</a:t>
            </a:r>
            <a:endParaRPr lang="en-US" sz="2400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6B4E06E6-F6B3-B06E-2936-35562801A735}"/>
              </a:ext>
            </a:extLst>
          </p:cNvPr>
          <p:cNvSpPr/>
          <p:nvPr/>
        </p:nvSpPr>
        <p:spPr>
          <a:xfrm>
            <a:off x="756423" y="3958336"/>
            <a:ext cx="9966960" cy="7522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Povečati projektno pripravljenost in sposobnost izvedbe strateških razvojnih naložb.</a:t>
            </a:r>
            <a:endParaRPr lang="en-US" dirty="0"/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0DF653CD-F232-D3D2-3B47-FE533E8986AA}"/>
              </a:ext>
            </a:extLst>
          </p:cNvPr>
          <p:cNvSpPr/>
          <p:nvPr/>
        </p:nvSpPr>
        <p:spPr>
          <a:xfrm>
            <a:off x="536967" y="4668520"/>
            <a:ext cx="10789920" cy="1148113"/>
          </a:xfrm>
          <a:prstGeom prst="roundRect">
            <a:avLst>
              <a:gd name="adj" fmla="val 7258"/>
            </a:avLst>
          </a:prstGeom>
          <a:solidFill>
            <a:srgbClr val="F3F6F8"/>
          </a:solidFill>
          <a:ln w="12700">
            <a:solidFill>
              <a:srgbClr val="F3F6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3" name="Shape 16">
            <a:extLst>
              <a:ext uri="{FF2B5EF4-FFF2-40B4-BE49-F238E27FC236}">
                <a16:creationId xmlns:a16="http://schemas.microsoft.com/office/drawing/2014/main" id="{6D54B3D6-A195-30E3-1193-0EF4D16D4AEE}"/>
              </a:ext>
            </a:extLst>
          </p:cNvPr>
          <p:cNvSpPr/>
          <p:nvPr/>
        </p:nvSpPr>
        <p:spPr>
          <a:xfrm>
            <a:off x="536967" y="4668520"/>
            <a:ext cx="109728" cy="1148113"/>
          </a:xfrm>
          <a:prstGeom prst="rect">
            <a:avLst/>
          </a:prstGeom>
          <a:solidFill>
            <a:srgbClr val="A94D42"/>
          </a:solidFill>
          <a:ln w="12700">
            <a:solidFill>
              <a:srgbClr val="A94D4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6D4ACDC0-F450-09DF-CE65-423D05C3F160}"/>
              </a:ext>
            </a:extLst>
          </p:cNvPr>
          <p:cNvSpPr/>
          <p:nvPr/>
        </p:nvSpPr>
        <p:spPr>
          <a:xfrm>
            <a:off x="756423" y="4778248"/>
            <a:ext cx="10012680" cy="249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94D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Upravljanje in podpora </a:t>
            </a:r>
            <a:r>
              <a:rPr lang="en-US" sz="2400" b="1" dirty="0" err="1">
                <a:solidFill>
                  <a:srgbClr val="A94D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pravičnemu</a:t>
            </a:r>
            <a:r>
              <a:rPr lang="en-US" sz="2400" b="1" dirty="0">
                <a:solidFill>
                  <a:srgbClr val="A94D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b="1" dirty="0" err="1">
                <a:solidFill>
                  <a:srgbClr val="A94D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prehodu</a:t>
            </a:r>
            <a:endParaRPr lang="en-US" sz="2400" dirty="0"/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E833A409-0456-18A1-16CA-FE3AE3AF3B81}"/>
              </a:ext>
            </a:extLst>
          </p:cNvPr>
          <p:cNvSpPr/>
          <p:nvPr/>
        </p:nvSpPr>
        <p:spPr>
          <a:xfrm>
            <a:off x="756423" y="5162296"/>
            <a:ext cx="9966960" cy="7522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43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Okrepiti usklajevanje in podporo pravičnemu prehodu ter dostopnost njegovih razvojnih priložnosti.</a:t>
            </a:r>
            <a:endParaRPr lang="en-US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9D6D0AA-A082-D55A-7126-AD87556A0B42}"/>
              </a:ext>
            </a:extLst>
          </p:cNvPr>
          <p:cNvSpPr/>
          <p:nvPr/>
        </p:nvSpPr>
        <p:spPr>
          <a:xfrm>
            <a:off x="505395" y="134371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latin typeface="Aptos" panose="020B0004020202020204" pitchFamily="34" charset="0"/>
              </a:rPr>
              <a:t>RAZVOJNI CILJI  |  ORP SAŠA 2028–2034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Pravokotnik: zaokroženi vogali 5">
            <a:extLst>
              <a:ext uri="{FF2B5EF4-FFF2-40B4-BE49-F238E27FC236}">
                <a16:creationId xmlns:a16="http://schemas.microsoft.com/office/drawing/2014/main" id="{5D920EBB-3920-AE13-A11C-64F6865D166F}"/>
              </a:ext>
            </a:extLst>
          </p:cNvPr>
          <p:cNvSpPr/>
          <p:nvPr/>
        </p:nvSpPr>
        <p:spPr>
          <a:xfrm>
            <a:off x="9348378" y="5789616"/>
            <a:ext cx="2750009" cy="82325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Predvidene aktivnosti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l-SI" dirty="0"/>
              <a:t>Kazalniki 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985686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89AF-87E7-2933-687A-190F789AB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RA-SASA – Razvojna agencija Savinjsko Šaleške regije">
            <a:extLst>
              <a:ext uri="{FF2B5EF4-FFF2-40B4-BE49-F238E27FC236}">
                <a16:creationId xmlns:a16="http://schemas.microsoft.com/office/drawing/2014/main" id="{CB1A44CE-34EF-92A6-725E-11B572FD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8" y="283012"/>
            <a:ext cx="1409281" cy="62622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B37EF272-4D1D-B75B-9D41-2F14CDA8B436}"/>
              </a:ext>
            </a:extLst>
          </p:cNvPr>
          <p:cNvSpPr/>
          <p:nvPr/>
        </p:nvSpPr>
        <p:spPr>
          <a:xfrm>
            <a:off x="0" y="1050587"/>
            <a:ext cx="12191695" cy="164592"/>
          </a:xfrm>
          <a:prstGeom prst="rect">
            <a:avLst/>
          </a:prstGeom>
          <a:solidFill>
            <a:srgbClr val="228EB7"/>
          </a:solidFill>
          <a:ln w="12700">
            <a:solidFill>
              <a:srgbClr val="228E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496DE952-4FA2-C1BC-55E5-A1516549B307}"/>
              </a:ext>
            </a:extLst>
          </p:cNvPr>
          <p:cNvSpPr/>
          <p:nvPr/>
        </p:nvSpPr>
        <p:spPr>
          <a:xfrm>
            <a:off x="399807" y="7281672"/>
            <a:ext cx="10972800" cy="0"/>
          </a:xfrm>
          <a:prstGeom prst="line">
            <a:avLst/>
          </a:prstGeom>
          <a:noFill/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6" name="Text 2">
            <a:extLst>
              <a:ext uri="{FF2B5EF4-FFF2-40B4-BE49-F238E27FC236}">
                <a16:creationId xmlns:a16="http://schemas.microsoft.com/office/drawing/2014/main" id="{425B6763-DA2A-35A6-F4E6-858C6C6BFDD7}"/>
              </a:ext>
            </a:extLst>
          </p:cNvPr>
          <p:cNvSpPr/>
          <p:nvPr/>
        </p:nvSpPr>
        <p:spPr>
          <a:xfrm>
            <a:off x="658368" y="1343152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Kaj ORP pomeni za občine in Svet regije?</a:t>
            </a:r>
            <a:endParaRPr lang="en-US" sz="2800" dirty="0"/>
          </a:p>
        </p:txBody>
      </p:sp>
      <p:sp>
        <p:nvSpPr>
          <p:cNvPr id="58" name="Shape 6">
            <a:extLst>
              <a:ext uri="{FF2B5EF4-FFF2-40B4-BE49-F238E27FC236}">
                <a16:creationId xmlns:a16="http://schemas.microsoft.com/office/drawing/2014/main" id="{2EA8F3FB-0911-2E09-2372-3F76F47E4AE0}"/>
              </a:ext>
            </a:extLst>
          </p:cNvPr>
          <p:cNvSpPr/>
          <p:nvPr/>
        </p:nvSpPr>
        <p:spPr>
          <a:xfrm>
            <a:off x="731520" y="2184400"/>
            <a:ext cx="5257800" cy="1508760"/>
          </a:xfrm>
          <a:prstGeom prst="roundRect">
            <a:avLst>
              <a:gd name="adj" fmla="val 7273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60" name="Shape 7">
            <a:extLst>
              <a:ext uri="{FF2B5EF4-FFF2-40B4-BE49-F238E27FC236}">
                <a16:creationId xmlns:a16="http://schemas.microsoft.com/office/drawing/2014/main" id="{BE2DACB8-8442-2CD5-D42B-308C1B029828}"/>
              </a:ext>
            </a:extLst>
          </p:cNvPr>
          <p:cNvSpPr/>
          <p:nvPr/>
        </p:nvSpPr>
        <p:spPr>
          <a:xfrm>
            <a:off x="731520" y="2184400"/>
            <a:ext cx="68580" cy="1508760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62" name="Text 8">
            <a:extLst>
              <a:ext uri="{FF2B5EF4-FFF2-40B4-BE49-F238E27FC236}">
                <a16:creationId xmlns:a16="http://schemas.microsoft.com/office/drawing/2014/main" id="{3CE0499B-5BAA-B79E-B1C1-6F4A48E40F67}"/>
              </a:ext>
            </a:extLst>
          </p:cNvPr>
          <p:cNvSpPr/>
          <p:nvPr/>
        </p:nvSpPr>
        <p:spPr>
          <a:xfrm>
            <a:off x="960120" y="233984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SKUPNA RAZVOJNA USMERITEV</a:t>
            </a:r>
            <a:endParaRPr lang="en-US" sz="2400" dirty="0"/>
          </a:p>
        </p:txBody>
      </p:sp>
      <p:sp>
        <p:nvSpPr>
          <p:cNvPr id="64" name="Text 9">
            <a:extLst>
              <a:ext uri="{FF2B5EF4-FFF2-40B4-BE49-F238E27FC236}">
                <a16:creationId xmlns:a16="http://schemas.microsoft.com/office/drawing/2014/main" id="{88B7C84B-A9C1-0D8A-66C6-90037381A659}"/>
              </a:ext>
            </a:extLst>
          </p:cNvPr>
          <p:cNvSpPr/>
          <p:nvPr/>
        </p:nvSpPr>
        <p:spPr>
          <a:xfrm>
            <a:off x="960120" y="2797048"/>
            <a:ext cx="4800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Usklajevanje občinskih in regionalnih razvojnih prioritet.</a:t>
            </a:r>
            <a:endParaRPr lang="en-US" dirty="0"/>
          </a:p>
        </p:txBody>
      </p:sp>
      <p:sp>
        <p:nvSpPr>
          <p:cNvPr id="66" name="Shape 10">
            <a:extLst>
              <a:ext uri="{FF2B5EF4-FFF2-40B4-BE49-F238E27FC236}">
                <a16:creationId xmlns:a16="http://schemas.microsoft.com/office/drawing/2014/main" id="{9BBC8B17-CD0D-32F8-A36A-1A64601C555A}"/>
              </a:ext>
            </a:extLst>
          </p:cNvPr>
          <p:cNvSpPr/>
          <p:nvPr/>
        </p:nvSpPr>
        <p:spPr>
          <a:xfrm>
            <a:off x="6199632" y="2184400"/>
            <a:ext cx="5257800" cy="1508760"/>
          </a:xfrm>
          <a:prstGeom prst="roundRect">
            <a:avLst>
              <a:gd name="adj" fmla="val 7273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68" name="Shape 11">
            <a:extLst>
              <a:ext uri="{FF2B5EF4-FFF2-40B4-BE49-F238E27FC236}">
                <a16:creationId xmlns:a16="http://schemas.microsoft.com/office/drawing/2014/main" id="{67A3B07E-19BA-1308-68DA-92D779F30EAF}"/>
              </a:ext>
            </a:extLst>
          </p:cNvPr>
          <p:cNvSpPr/>
          <p:nvPr/>
        </p:nvSpPr>
        <p:spPr>
          <a:xfrm>
            <a:off x="6199632" y="2184400"/>
            <a:ext cx="68580" cy="1508760"/>
          </a:xfrm>
          <a:prstGeom prst="rect">
            <a:avLst/>
          </a:prstGeom>
          <a:solidFill>
            <a:srgbClr val="E68132"/>
          </a:solidFill>
          <a:ln w="12700">
            <a:solidFill>
              <a:srgbClr val="E68132"/>
            </a:solidFill>
            <a:prstDash val="solid"/>
          </a:ln>
        </p:spPr>
      </p:sp>
      <p:sp>
        <p:nvSpPr>
          <p:cNvPr id="70" name="Text 12">
            <a:extLst>
              <a:ext uri="{FF2B5EF4-FFF2-40B4-BE49-F238E27FC236}">
                <a16:creationId xmlns:a16="http://schemas.microsoft.com/office/drawing/2014/main" id="{AF9A769A-D40C-3C16-025D-172AB44F239A}"/>
              </a:ext>
            </a:extLst>
          </p:cNvPr>
          <p:cNvSpPr/>
          <p:nvPr/>
        </p:nvSpPr>
        <p:spPr>
          <a:xfrm>
            <a:off x="6428232" y="233984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PRIPRAVA PROJEKTOV</a:t>
            </a:r>
            <a:endParaRPr lang="en-US" sz="2400" dirty="0"/>
          </a:p>
        </p:txBody>
      </p:sp>
      <p:sp>
        <p:nvSpPr>
          <p:cNvPr id="72" name="Text 13">
            <a:extLst>
              <a:ext uri="{FF2B5EF4-FFF2-40B4-BE49-F238E27FC236}">
                <a16:creationId xmlns:a16="http://schemas.microsoft.com/office/drawing/2014/main" id="{09C6BF92-3978-5EC0-9DBB-F303A55ED2BF}"/>
              </a:ext>
            </a:extLst>
          </p:cNvPr>
          <p:cNvSpPr/>
          <p:nvPr/>
        </p:nvSpPr>
        <p:spPr>
          <a:xfrm>
            <a:off x="6428232" y="2797048"/>
            <a:ext cx="4800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Medobčinsko sodelovanje, partnerstva in projektna zrelost.</a:t>
            </a:r>
            <a:endParaRPr lang="en-US" dirty="0"/>
          </a:p>
        </p:txBody>
      </p:sp>
      <p:sp>
        <p:nvSpPr>
          <p:cNvPr id="74" name="Shape 14">
            <a:extLst>
              <a:ext uri="{FF2B5EF4-FFF2-40B4-BE49-F238E27FC236}">
                <a16:creationId xmlns:a16="http://schemas.microsoft.com/office/drawing/2014/main" id="{CCE4842C-AAC8-5CEF-5FC3-AA4E78CB8997}"/>
              </a:ext>
            </a:extLst>
          </p:cNvPr>
          <p:cNvSpPr/>
          <p:nvPr/>
        </p:nvSpPr>
        <p:spPr>
          <a:xfrm>
            <a:off x="731520" y="3940048"/>
            <a:ext cx="5257800" cy="1508760"/>
          </a:xfrm>
          <a:prstGeom prst="roundRect">
            <a:avLst>
              <a:gd name="adj" fmla="val 7273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76" name="Shape 15">
            <a:extLst>
              <a:ext uri="{FF2B5EF4-FFF2-40B4-BE49-F238E27FC236}">
                <a16:creationId xmlns:a16="http://schemas.microsoft.com/office/drawing/2014/main" id="{C5907F96-682C-33DF-E223-F2E5D510A84D}"/>
              </a:ext>
            </a:extLst>
          </p:cNvPr>
          <p:cNvSpPr/>
          <p:nvPr/>
        </p:nvSpPr>
        <p:spPr>
          <a:xfrm>
            <a:off x="731520" y="3940048"/>
            <a:ext cx="68580" cy="1508760"/>
          </a:xfrm>
          <a:prstGeom prst="rect">
            <a:avLst/>
          </a:prstGeom>
          <a:solidFill>
            <a:srgbClr val="548341"/>
          </a:solidFill>
          <a:ln w="12700">
            <a:solidFill>
              <a:srgbClr val="548341"/>
            </a:solidFill>
            <a:prstDash val="solid"/>
          </a:ln>
        </p:spPr>
      </p:sp>
      <p:sp>
        <p:nvSpPr>
          <p:cNvPr id="78" name="Text 16">
            <a:extLst>
              <a:ext uri="{FF2B5EF4-FFF2-40B4-BE49-F238E27FC236}">
                <a16:creationId xmlns:a16="http://schemas.microsoft.com/office/drawing/2014/main" id="{F163AC66-EAC8-D503-B2D7-99950044B47F}"/>
              </a:ext>
            </a:extLst>
          </p:cNvPr>
          <p:cNvSpPr/>
          <p:nvPr/>
        </p:nvSpPr>
        <p:spPr>
          <a:xfrm>
            <a:off x="960120" y="4095496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POVEZAVA S FINANCIRANJEM</a:t>
            </a:r>
            <a:endParaRPr lang="en-US" sz="2400" dirty="0"/>
          </a:p>
        </p:txBody>
      </p:sp>
      <p:sp>
        <p:nvSpPr>
          <p:cNvPr id="80" name="Text 17">
            <a:extLst>
              <a:ext uri="{FF2B5EF4-FFF2-40B4-BE49-F238E27FC236}">
                <a16:creationId xmlns:a16="http://schemas.microsoft.com/office/drawing/2014/main" id="{E76B9ACC-7211-047C-125A-498AAF507621}"/>
              </a:ext>
            </a:extLst>
          </p:cNvPr>
          <p:cNvSpPr/>
          <p:nvPr/>
        </p:nvSpPr>
        <p:spPr>
          <a:xfrm>
            <a:off x="960120" y="4552696"/>
            <a:ext cx="4800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Priprava na nacionalne in evropske instrumente 2028–2034.</a:t>
            </a:r>
            <a:endParaRPr lang="en-US" dirty="0"/>
          </a:p>
        </p:txBody>
      </p:sp>
      <p:sp>
        <p:nvSpPr>
          <p:cNvPr id="82" name="Shape 18">
            <a:extLst>
              <a:ext uri="{FF2B5EF4-FFF2-40B4-BE49-F238E27FC236}">
                <a16:creationId xmlns:a16="http://schemas.microsoft.com/office/drawing/2014/main" id="{CFD4A5D4-8185-72C5-E68E-96D51809E243}"/>
              </a:ext>
            </a:extLst>
          </p:cNvPr>
          <p:cNvSpPr/>
          <p:nvPr/>
        </p:nvSpPr>
        <p:spPr>
          <a:xfrm>
            <a:off x="6199632" y="3940048"/>
            <a:ext cx="5257800" cy="1508760"/>
          </a:xfrm>
          <a:prstGeom prst="roundRect">
            <a:avLst>
              <a:gd name="adj" fmla="val 7273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84" name="Shape 19">
            <a:extLst>
              <a:ext uri="{FF2B5EF4-FFF2-40B4-BE49-F238E27FC236}">
                <a16:creationId xmlns:a16="http://schemas.microsoft.com/office/drawing/2014/main" id="{047D3223-D827-66AD-838B-71436F96B2FF}"/>
              </a:ext>
            </a:extLst>
          </p:cNvPr>
          <p:cNvSpPr/>
          <p:nvPr/>
        </p:nvSpPr>
        <p:spPr>
          <a:xfrm>
            <a:off x="6199632" y="3940048"/>
            <a:ext cx="68580" cy="1508760"/>
          </a:xfrm>
          <a:prstGeom prst="rect">
            <a:avLst/>
          </a:prstGeom>
          <a:solidFill>
            <a:srgbClr val="B45C4D"/>
          </a:solidFill>
          <a:ln w="12700">
            <a:solidFill>
              <a:srgbClr val="B45C4D"/>
            </a:solidFill>
            <a:prstDash val="solid"/>
          </a:ln>
        </p:spPr>
      </p:sp>
      <p:sp>
        <p:nvSpPr>
          <p:cNvPr id="86" name="Text 20">
            <a:extLst>
              <a:ext uri="{FF2B5EF4-FFF2-40B4-BE49-F238E27FC236}">
                <a16:creationId xmlns:a16="http://schemas.microsoft.com/office/drawing/2014/main" id="{1D4FC5CC-CC1E-028D-A87A-4C4A6A78789A}"/>
              </a:ext>
            </a:extLst>
          </p:cNvPr>
          <p:cNvSpPr/>
          <p:nvPr/>
        </p:nvSpPr>
        <p:spPr>
          <a:xfrm>
            <a:off x="6428232" y="4095496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SPREMLJANJE IZVAJANJA</a:t>
            </a:r>
            <a:endParaRPr lang="en-US" sz="2400" dirty="0"/>
          </a:p>
        </p:txBody>
      </p:sp>
      <p:sp>
        <p:nvSpPr>
          <p:cNvPr id="88" name="Text 21">
            <a:extLst>
              <a:ext uri="{FF2B5EF4-FFF2-40B4-BE49-F238E27FC236}">
                <a16:creationId xmlns:a16="http://schemas.microsoft.com/office/drawing/2014/main" id="{73A339CC-3882-D294-4F42-D2F97499F54E}"/>
              </a:ext>
            </a:extLst>
          </p:cNvPr>
          <p:cNvSpPr/>
          <p:nvPr/>
        </p:nvSpPr>
        <p:spPr>
          <a:xfrm>
            <a:off x="6428232" y="4552696"/>
            <a:ext cx="4800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Skupni pregled nad projekti, rezultati in razvojnimi učinki.</a:t>
            </a:r>
            <a:endParaRPr lang="en-US" dirty="0"/>
          </a:p>
        </p:txBody>
      </p:sp>
      <p:sp>
        <p:nvSpPr>
          <p:cNvPr id="90" name="Shape 22">
            <a:extLst>
              <a:ext uri="{FF2B5EF4-FFF2-40B4-BE49-F238E27FC236}">
                <a16:creationId xmlns:a16="http://schemas.microsoft.com/office/drawing/2014/main" id="{617B7B29-09C8-53DD-A7FB-CB33E63DC9F2}"/>
              </a:ext>
            </a:extLst>
          </p:cNvPr>
          <p:cNvSpPr/>
          <p:nvPr/>
        </p:nvSpPr>
        <p:spPr>
          <a:xfrm>
            <a:off x="658368" y="5891784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E7F0F3"/>
          </a:solidFill>
          <a:ln w="12700">
            <a:solidFill>
              <a:srgbClr val="E7F0F3">
                <a:alpha val="0"/>
              </a:srgbClr>
            </a:solidFill>
            <a:prstDash val="solid"/>
          </a:ln>
        </p:spPr>
      </p:sp>
      <p:sp>
        <p:nvSpPr>
          <p:cNvPr id="92" name="Text 23">
            <a:extLst>
              <a:ext uri="{FF2B5EF4-FFF2-40B4-BE49-F238E27FC236}">
                <a16:creationId xmlns:a16="http://schemas.microsoft.com/office/drawing/2014/main" id="{7F20FF02-CCA9-38BD-9001-7B31D9772D19}"/>
              </a:ext>
            </a:extLst>
          </p:cNvPr>
          <p:cNvSpPr/>
          <p:nvPr/>
        </p:nvSpPr>
        <p:spPr>
          <a:xfrm>
            <a:off x="886968" y="5955792"/>
            <a:ext cx="10332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ORP je strateška podlaga; izvedba bo odvisna od pripravljenosti projektov in virov.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8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orkshop_ppt/he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042416"/>
            <a:ext cx="12191695" cy="109728"/>
          </a:xfrm>
          <a:prstGeom prst="rect">
            <a:avLst/>
          </a:prstGeom>
          <a:solidFill>
            <a:srgbClr val="1C90B5"/>
          </a:solidFill>
          <a:ln w="12700">
            <a:solidFill>
              <a:srgbClr val="1C90B5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" name="Text 1"/>
          <p:cNvSpPr/>
          <p:nvPr/>
        </p:nvSpPr>
        <p:spPr>
          <a:xfrm>
            <a:off x="594360" y="1499616"/>
            <a:ext cx="11018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l-SI" sz="28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 DELAVNICE krepitev kompetenc - IZVEDBENO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12648" y="211946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5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 dopolnjenega programa do prvega nabora skupnih regijskih projektov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85800" y="2834640"/>
            <a:ext cx="3520440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" name="Text 4"/>
          <p:cNvSpPr/>
          <p:nvPr/>
        </p:nvSpPr>
        <p:spPr>
          <a:xfrm>
            <a:off x="868680" y="307238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C90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868680" y="3703320"/>
            <a:ext cx="3108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OBRAVNAVANIH PRIORITET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60120" y="4133088"/>
            <a:ext cx="292608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Dopolnjene aktivnosti in predlogi kazalnikov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535424" y="2853900"/>
            <a:ext cx="3520440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5" name="Text 12"/>
          <p:cNvSpPr/>
          <p:nvPr/>
        </p:nvSpPr>
        <p:spPr>
          <a:xfrm>
            <a:off x="4718304" y="309164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3100" b="1" dirty="0">
                <a:solidFill>
                  <a:schemeClr val="accent6"/>
                </a:solidFill>
                <a:latin typeface="Aptos" panose="020B0004020202020204" pitchFamily="34" charset="0"/>
              </a:rPr>
              <a:t>30+</a:t>
            </a:r>
            <a:endParaRPr lang="en-US" sz="3100" b="1" dirty="0">
              <a:solidFill>
                <a:schemeClr val="accent6"/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718304" y="3722580"/>
            <a:ext cx="3108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AKTIVNOSTI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809744" y="4152348"/>
            <a:ext cx="292608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25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Usklajene realne aktivnosti, ki izhajajo iz realnih razvojnih izzivov/prednosti regije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01950" y="5358384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32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sl-SI" sz="1800" b="1" dirty="0">
                <a:solidFill>
                  <a:srgbClr val="2532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Naslednji</a:t>
            </a:r>
            <a:r>
              <a:rPr lang="en-US" sz="18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korak: nosilci in partnerji pripravijo projektne zasnove, časovnice in finančne okvire.</a:t>
            </a:r>
            <a:endParaRPr lang="en-US" sz="18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3284CBA-147A-3B5C-624F-CBB837C651AB}"/>
              </a:ext>
            </a:extLst>
          </p:cNvPr>
          <p:cNvSpPr/>
          <p:nvPr/>
        </p:nvSpPr>
        <p:spPr>
          <a:xfrm>
            <a:off x="8375904" y="2845924"/>
            <a:ext cx="3520440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B0EE1E9D-CE22-F100-7640-FFF568190CA7}"/>
              </a:ext>
            </a:extLst>
          </p:cNvPr>
          <p:cNvSpPr/>
          <p:nvPr/>
        </p:nvSpPr>
        <p:spPr>
          <a:xfrm>
            <a:off x="8558784" y="3083668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DF76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31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49CE0916-5838-7B7C-41D5-BD67DD5AE50A}"/>
              </a:ext>
            </a:extLst>
          </p:cNvPr>
          <p:cNvSpPr/>
          <p:nvPr/>
        </p:nvSpPr>
        <p:spPr>
          <a:xfrm>
            <a:off x="8558784" y="3714604"/>
            <a:ext cx="3108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PROJEKTOV</a:t>
            </a:r>
            <a:r>
              <a:rPr lang="sl-SI" sz="15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ZA OBČUTEK</a:t>
            </a:r>
            <a:endParaRPr lang="en-US" sz="1500" dirty="0"/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F631D08F-D4E2-93F8-AC88-9D0E660653C3}"/>
              </a:ext>
            </a:extLst>
          </p:cNvPr>
          <p:cNvSpPr/>
          <p:nvPr/>
        </p:nvSpPr>
        <p:spPr>
          <a:xfrm>
            <a:off x="8650224" y="4144372"/>
            <a:ext cx="292608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Glasovanje kot podlaga za nadaljnjo pripravo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418911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workshop_ppt/header.png">
            <a:extLst>
              <a:ext uri="{FF2B5EF4-FFF2-40B4-BE49-F238E27FC236}">
                <a16:creationId xmlns:a16="http://schemas.microsoft.com/office/drawing/2014/main" id="{AA839676-BB01-7F0A-2BC5-421575710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7F2C22DE-D736-31B8-03A7-27E034EC6858}"/>
              </a:ext>
            </a:extLst>
          </p:cNvPr>
          <p:cNvSpPr/>
          <p:nvPr/>
        </p:nvSpPr>
        <p:spPr>
          <a:xfrm>
            <a:off x="0" y="1042416"/>
            <a:ext cx="12191695" cy="109728"/>
          </a:xfrm>
          <a:prstGeom prst="rect">
            <a:avLst/>
          </a:prstGeom>
          <a:solidFill>
            <a:srgbClr val="1C90B5"/>
          </a:solidFill>
          <a:ln w="12700">
            <a:solidFill>
              <a:srgbClr val="1C90B5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65A46780-A7D9-F7B5-CB58-FBD338CD193E}"/>
              </a:ext>
            </a:extLst>
          </p:cNvPr>
          <p:cNvSpPr/>
          <p:nvPr/>
        </p:nvSpPr>
        <p:spPr>
          <a:xfrm>
            <a:off x="356122" y="2743201"/>
            <a:ext cx="2076061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3" name="Shape 3">
            <a:extLst>
              <a:ext uri="{FF2B5EF4-FFF2-40B4-BE49-F238E27FC236}">
                <a16:creationId xmlns:a16="http://schemas.microsoft.com/office/drawing/2014/main" id="{295CC4A6-2CD0-2F98-1812-473A6DB06A5E}"/>
              </a:ext>
            </a:extLst>
          </p:cNvPr>
          <p:cNvSpPr/>
          <p:nvPr/>
        </p:nvSpPr>
        <p:spPr>
          <a:xfrm>
            <a:off x="2648342" y="2724290"/>
            <a:ext cx="2076061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06349C48-D180-5FFB-1386-C524379CB004}"/>
              </a:ext>
            </a:extLst>
          </p:cNvPr>
          <p:cNvSpPr/>
          <p:nvPr/>
        </p:nvSpPr>
        <p:spPr>
          <a:xfrm>
            <a:off x="4965444" y="2728893"/>
            <a:ext cx="2076061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CC88406C-FAB2-9234-FD2B-78793B4B8E64}"/>
              </a:ext>
            </a:extLst>
          </p:cNvPr>
          <p:cNvSpPr/>
          <p:nvPr/>
        </p:nvSpPr>
        <p:spPr>
          <a:xfrm>
            <a:off x="7257663" y="2761737"/>
            <a:ext cx="2076061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9" name="Shape 3">
            <a:extLst>
              <a:ext uri="{FF2B5EF4-FFF2-40B4-BE49-F238E27FC236}">
                <a16:creationId xmlns:a16="http://schemas.microsoft.com/office/drawing/2014/main" id="{8A414C90-E3FF-7250-8106-EE1D1A149F22}"/>
              </a:ext>
            </a:extLst>
          </p:cNvPr>
          <p:cNvSpPr/>
          <p:nvPr/>
        </p:nvSpPr>
        <p:spPr>
          <a:xfrm>
            <a:off x="9574766" y="2728893"/>
            <a:ext cx="2076061" cy="2011680"/>
          </a:xfrm>
          <a:prstGeom prst="roundRect">
            <a:avLst>
              <a:gd name="adj" fmla="val 4545"/>
            </a:avLst>
          </a:prstGeom>
          <a:solidFill>
            <a:srgbClr val="F1F4F6"/>
          </a:solidFill>
          <a:ln w="12700">
            <a:solidFill>
              <a:srgbClr val="E4EAE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1" name="Text 1">
            <a:extLst>
              <a:ext uri="{FF2B5EF4-FFF2-40B4-BE49-F238E27FC236}">
                <a16:creationId xmlns:a16="http://schemas.microsoft.com/office/drawing/2014/main" id="{4958B311-AB03-8919-EB7B-721579D02352}"/>
              </a:ext>
            </a:extLst>
          </p:cNvPr>
          <p:cNvSpPr/>
          <p:nvPr/>
        </p:nvSpPr>
        <p:spPr>
          <a:xfrm>
            <a:off x="586740" y="1479295"/>
            <a:ext cx="11018520" cy="91294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sl-SI" sz="28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 DELAVNICE krepitev kompetenc:</a:t>
            </a:r>
          </a:p>
          <a:p>
            <a:pPr marL="0" indent="0">
              <a:buNone/>
            </a:pPr>
            <a:endParaRPr lang="sl-SI" sz="2800" b="1" dirty="0">
              <a:solidFill>
                <a:srgbClr val="253241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sl-SI" sz="2800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OBRIS PROJEKTOV ORP SAŠA 2028-2034 ZA OBČUTEK</a:t>
            </a:r>
            <a:endParaRPr lang="en-US" sz="2800" dirty="0"/>
          </a:p>
        </p:txBody>
      </p:sp>
      <p:sp>
        <p:nvSpPr>
          <p:cNvPr id="43" name="Text 5">
            <a:extLst>
              <a:ext uri="{FF2B5EF4-FFF2-40B4-BE49-F238E27FC236}">
                <a16:creationId xmlns:a16="http://schemas.microsoft.com/office/drawing/2014/main" id="{32EAE6DC-3BA3-E23A-0B81-CB16BFD259F7}"/>
              </a:ext>
            </a:extLst>
          </p:cNvPr>
          <p:cNvSpPr/>
          <p:nvPr/>
        </p:nvSpPr>
        <p:spPr>
          <a:xfrm>
            <a:off x="594360" y="3151260"/>
            <a:ext cx="1635656" cy="12175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UČINKOVITI SISTEMI OGREVANJA IN HLAJENJA</a:t>
            </a:r>
          </a:p>
          <a:p>
            <a:pPr marL="0" indent="0" algn="ctr">
              <a:buNone/>
            </a:pPr>
            <a:endParaRPr lang="sl-SI" sz="1500" b="1" dirty="0">
              <a:solidFill>
                <a:srgbClr val="253241"/>
              </a:solidFill>
              <a:latin typeface="Aptos" pitchFamily="34" charset="0"/>
            </a:endParaRPr>
          </a:p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6</a:t>
            </a:r>
            <a:endParaRPr lang="en-US" sz="1500" dirty="0"/>
          </a:p>
        </p:txBody>
      </p:sp>
      <p:sp>
        <p:nvSpPr>
          <p:cNvPr id="45" name="Text 5">
            <a:extLst>
              <a:ext uri="{FF2B5EF4-FFF2-40B4-BE49-F238E27FC236}">
                <a16:creationId xmlns:a16="http://schemas.microsoft.com/office/drawing/2014/main" id="{B1222929-7401-4380-5C06-5D22110D0C8B}"/>
              </a:ext>
            </a:extLst>
          </p:cNvPr>
          <p:cNvSpPr/>
          <p:nvPr/>
        </p:nvSpPr>
        <p:spPr>
          <a:xfrm>
            <a:off x="2858275" y="3119784"/>
            <a:ext cx="1635656" cy="13215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DOSTOPNA, POVEZANA, TRAJNOSTNA REGIJA ZA KVALITETO BIVANJA</a:t>
            </a:r>
          </a:p>
          <a:p>
            <a:pPr marL="0" indent="0" algn="ctr">
              <a:buNone/>
            </a:pPr>
            <a:endParaRPr lang="sl-SI" sz="1500" b="1" dirty="0">
              <a:solidFill>
                <a:srgbClr val="253241"/>
              </a:solidFill>
              <a:latin typeface="Aptos" pitchFamily="34" charset="0"/>
            </a:endParaRPr>
          </a:p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9</a:t>
            </a:r>
            <a:endParaRPr lang="en-US" sz="1500" b="1" dirty="0">
              <a:solidFill>
                <a:srgbClr val="253241"/>
              </a:solidFill>
              <a:latin typeface="Aptos" pitchFamily="34" charset="0"/>
            </a:endParaRPr>
          </a:p>
        </p:txBody>
      </p:sp>
      <p:sp>
        <p:nvSpPr>
          <p:cNvPr id="47" name="Text 5">
            <a:extLst>
              <a:ext uri="{FF2B5EF4-FFF2-40B4-BE49-F238E27FC236}">
                <a16:creationId xmlns:a16="http://schemas.microsoft.com/office/drawing/2014/main" id="{4729AF05-844F-488A-C4F2-D63F6C126C33}"/>
              </a:ext>
            </a:extLst>
          </p:cNvPr>
          <p:cNvSpPr/>
          <p:nvPr/>
        </p:nvSpPr>
        <p:spPr>
          <a:xfrm>
            <a:off x="5185646" y="3119784"/>
            <a:ext cx="1635656" cy="932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KOMPETENCE 2034 ZA TRG DELA</a:t>
            </a:r>
          </a:p>
          <a:p>
            <a:pPr marL="0" indent="0" algn="ctr">
              <a:buNone/>
            </a:pPr>
            <a:endParaRPr lang="sl-SI" sz="1500" b="1" dirty="0">
              <a:solidFill>
                <a:srgbClr val="253241"/>
              </a:solidFill>
              <a:latin typeface="Aptos" pitchFamily="34" charset="0"/>
            </a:endParaRPr>
          </a:p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8</a:t>
            </a:r>
            <a:endParaRPr lang="en-US" sz="1500" b="1" dirty="0">
              <a:solidFill>
                <a:srgbClr val="253241"/>
              </a:solidFill>
              <a:latin typeface="Aptos" pitchFamily="34" charset="0"/>
            </a:endParaRPr>
          </a:p>
        </p:txBody>
      </p:sp>
      <p:sp>
        <p:nvSpPr>
          <p:cNvPr id="49" name="Text 5">
            <a:extLst>
              <a:ext uri="{FF2B5EF4-FFF2-40B4-BE49-F238E27FC236}">
                <a16:creationId xmlns:a16="http://schemas.microsoft.com/office/drawing/2014/main" id="{4BE6AD7D-8D76-0EAE-F661-492EA95C24A1}"/>
              </a:ext>
            </a:extLst>
          </p:cNvPr>
          <p:cNvSpPr/>
          <p:nvPr/>
        </p:nvSpPr>
        <p:spPr>
          <a:xfrm>
            <a:off x="7380206" y="3123143"/>
            <a:ext cx="1855859" cy="13182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SPODBUJANJE INOVATIVNOSTI ZA KONKURENČNEJŠE GOSPODARSTVO</a:t>
            </a:r>
          </a:p>
          <a:p>
            <a:pPr marL="0" indent="0" algn="ctr">
              <a:buNone/>
            </a:pPr>
            <a:endParaRPr lang="sl-SI" sz="1500" b="1" dirty="0">
              <a:solidFill>
                <a:srgbClr val="253241"/>
              </a:solidFill>
              <a:latin typeface="Aptos" pitchFamily="34" charset="0"/>
            </a:endParaRPr>
          </a:p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7</a:t>
            </a:r>
            <a:endParaRPr lang="en-US" sz="1500" b="1" dirty="0">
              <a:solidFill>
                <a:srgbClr val="253241"/>
              </a:solidFill>
              <a:latin typeface="Aptos" pitchFamily="34" charset="0"/>
            </a:endParaRPr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A3F67639-C085-4577-B67B-20F07C9E52BD}"/>
              </a:ext>
            </a:extLst>
          </p:cNvPr>
          <p:cNvSpPr/>
          <p:nvPr/>
        </p:nvSpPr>
        <p:spPr>
          <a:xfrm>
            <a:off x="9704772" y="3113688"/>
            <a:ext cx="1735387" cy="13276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REGIJSKI RAZVOJNO-KOMPETENČNI CENTER ZA UČINOVITEJŠE UPRAVLJANJE</a:t>
            </a:r>
          </a:p>
          <a:p>
            <a:pPr marL="0" indent="0" algn="ctr">
              <a:buNone/>
            </a:pPr>
            <a:endParaRPr lang="sl-SI" sz="1500" b="1" dirty="0">
              <a:solidFill>
                <a:srgbClr val="253241"/>
              </a:solidFill>
              <a:latin typeface="Aptos" pitchFamily="34" charset="0"/>
            </a:endParaRPr>
          </a:p>
          <a:p>
            <a:pPr marL="0" indent="0" algn="ctr">
              <a:buNone/>
            </a:pPr>
            <a:r>
              <a:rPr lang="sl-SI" sz="1500" b="1" dirty="0">
                <a:solidFill>
                  <a:srgbClr val="253241"/>
                </a:solidFill>
                <a:latin typeface="Aptos" pitchFamily="34" charset="0"/>
              </a:rPr>
              <a:t>6</a:t>
            </a:r>
            <a:endParaRPr lang="en-US" sz="1500" b="1" dirty="0">
              <a:solidFill>
                <a:srgbClr val="253241"/>
              </a:solidFill>
              <a:latin typeface="Aptos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510426D-C600-98A3-4D63-4C1C75EE288F}"/>
              </a:ext>
            </a:extLst>
          </p:cNvPr>
          <p:cNvSpPr/>
          <p:nvPr/>
        </p:nvSpPr>
        <p:spPr>
          <a:xfrm>
            <a:off x="632307" y="5212080"/>
            <a:ext cx="11018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l-SI" b="1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 najprej snovanje projektov, nato potekalo je glasovanje za naj projekt</a:t>
            </a:r>
          </a:p>
        </p:txBody>
      </p:sp>
    </p:spTree>
    <p:extLst>
      <p:ext uri="{BB962C8B-B14F-4D97-AF65-F5344CB8AC3E}">
        <p14:creationId xmlns:p14="http://schemas.microsoft.com/office/powerpoint/2010/main" val="1325831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AD725-46FD-4E61-653D-859FDA135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FB0E6F6-03D2-20F7-8C64-4F5D3FBC81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62"/>
          <a:stretch>
            <a:fillRect/>
          </a:stretch>
        </p:blipFill>
        <p:spPr bwMode="auto">
          <a:xfrm>
            <a:off x="2543628" y="1640083"/>
            <a:ext cx="7856868" cy="43453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hape 3">
            <a:extLst>
              <a:ext uri="{FF2B5EF4-FFF2-40B4-BE49-F238E27FC236}">
                <a16:creationId xmlns:a16="http://schemas.microsoft.com/office/drawing/2014/main" id="{D3EF35AE-6F52-95CB-82F0-B592EFB103DF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1E7E5AA0-DD6A-322A-BC1E-B97364B58421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26FCB9EF-1949-23B0-2ED5-689519A37F1F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152663B-4E9F-B975-1B7F-B1F9A904ED67}"/>
              </a:ext>
            </a:extLst>
          </p:cNvPr>
          <p:cNvSpPr/>
          <p:nvPr/>
        </p:nvSpPr>
        <p:spPr>
          <a:xfrm>
            <a:off x="594502" y="1420627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AKCIJSKI NAČRT PRAVIČNEGA PREHODA 2028–2034</a:t>
            </a:r>
            <a:endParaRPr lang="en-US" sz="2600" dirty="0"/>
          </a:p>
        </p:txBody>
      </p:sp>
      <p:sp>
        <p:nvSpPr>
          <p:cNvPr id="65" name="Text 1">
            <a:extLst>
              <a:ext uri="{FF2B5EF4-FFF2-40B4-BE49-F238E27FC236}">
                <a16:creationId xmlns:a16="http://schemas.microsoft.com/office/drawing/2014/main" id="{633BF27E-BCA5-4B9A-FE25-CF3585AAED48}"/>
              </a:ext>
            </a:extLst>
          </p:cNvPr>
          <p:cNvSpPr/>
          <p:nvPr/>
        </p:nvSpPr>
        <p:spPr>
          <a:xfrm>
            <a:off x="594502" y="1933577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2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Izvedbeni dokument ORP SAŠA 2028–2034  •  nadgradnja ONPP 2021–2027</a:t>
            </a:r>
            <a:endParaRPr lang="en-US" sz="1600" dirty="0"/>
          </a:p>
        </p:txBody>
      </p:sp>
      <p:pic>
        <p:nvPicPr>
          <p:cNvPr id="5" name="Image 0" descr="/mnt/data/workshop_ppt/header.png">
            <a:extLst>
              <a:ext uri="{FF2B5EF4-FFF2-40B4-BE49-F238E27FC236}">
                <a16:creationId xmlns:a16="http://schemas.microsoft.com/office/drawing/2014/main" id="{17D78B42-D8C5-7B0F-4944-DE78198B5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36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55D24-2F09-DF2F-1343-0E6464820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">
            <a:extLst>
              <a:ext uri="{FF2B5EF4-FFF2-40B4-BE49-F238E27FC236}">
                <a16:creationId xmlns:a16="http://schemas.microsoft.com/office/drawing/2014/main" id="{CE3E2BE7-4D24-899D-2FF6-3484937ADC49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22DE25F9-EFA7-30E0-8C00-4F93DD13D015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61AA41DD-5185-2A69-36C3-E2D07D0F4E92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20919A7-5C6B-48B3-0C85-0AB3A72EC9BB}"/>
              </a:ext>
            </a:extLst>
          </p:cNvPr>
          <p:cNvSpPr/>
          <p:nvPr/>
        </p:nvSpPr>
        <p:spPr>
          <a:xfrm>
            <a:off x="594502" y="1420627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AKCIJSKI NAČRT PRAVIČNEGA PREHODA 2028–2034</a:t>
            </a:r>
            <a:endParaRPr lang="en-US" sz="2600" dirty="0"/>
          </a:p>
        </p:txBody>
      </p:sp>
      <p:sp>
        <p:nvSpPr>
          <p:cNvPr id="5" name="Shape 23">
            <a:extLst>
              <a:ext uri="{FF2B5EF4-FFF2-40B4-BE49-F238E27FC236}">
                <a16:creationId xmlns:a16="http://schemas.microsoft.com/office/drawing/2014/main" id="{71BA1417-F56D-D630-6854-EE40F6939147}"/>
              </a:ext>
            </a:extLst>
          </p:cNvPr>
          <p:cNvSpPr/>
          <p:nvPr/>
        </p:nvSpPr>
        <p:spPr>
          <a:xfrm>
            <a:off x="554736" y="6179789"/>
            <a:ext cx="11082528" cy="457200"/>
          </a:xfrm>
          <a:prstGeom prst="roundRect">
            <a:avLst>
              <a:gd name="adj" fmla="val 32000"/>
            </a:avLst>
          </a:prstGeom>
          <a:solidFill>
            <a:srgbClr val="E9F3F6"/>
          </a:solidFill>
          <a:ln w="12700">
            <a:solidFill>
              <a:srgbClr val="E9F3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" name="Text 24">
            <a:extLst>
              <a:ext uri="{FF2B5EF4-FFF2-40B4-BE49-F238E27FC236}">
                <a16:creationId xmlns:a16="http://schemas.microsoft.com/office/drawing/2014/main" id="{455FDE0B-8207-5568-E220-D9B31BCEAC66}"/>
              </a:ext>
            </a:extLst>
          </p:cNvPr>
          <p:cNvSpPr/>
          <p:nvPr/>
        </p:nvSpPr>
        <p:spPr>
          <a:xfrm>
            <a:off x="746760" y="6289517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428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IZVEDBENI POGOJ  |  usklajena časovnica zapiranja, investicij, zaposlovanja, sanacije in financiranja; koordinacija CPP.</a:t>
            </a:r>
            <a:endParaRPr lang="en-US" sz="1400" dirty="0"/>
          </a:p>
        </p:txBody>
      </p:sp>
      <p:sp>
        <p:nvSpPr>
          <p:cNvPr id="65" name="Text 1">
            <a:extLst>
              <a:ext uri="{FF2B5EF4-FFF2-40B4-BE49-F238E27FC236}">
                <a16:creationId xmlns:a16="http://schemas.microsoft.com/office/drawing/2014/main" id="{99715F3C-2EF4-C959-BDD4-3552145943C2}"/>
              </a:ext>
            </a:extLst>
          </p:cNvPr>
          <p:cNvSpPr/>
          <p:nvPr/>
        </p:nvSpPr>
        <p:spPr>
          <a:xfrm>
            <a:off x="594502" y="1933577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2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Izvedbeni dokument ORP SAŠA 2028–2034  •  nadgradnja ONPP 2021–2027</a:t>
            </a:r>
            <a:endParaRPr lang="en-US" sz="1600" dirty="0"/>
          </a:p>
        </p:txBody>
      </p:sp>
      <p:sp>
        <p:nvSpPr>
          <p:cNvPr id="67" name="Shape 2">
            <a:extLst>
              <a:ext uri="{FF2B5EF4-FFF2-40B4-BE49-F238E27FC236}">
                <a16:creationId xmlns:a16="http://schemas.microsoft.com/office/drawing/2014/main" id="{3C6CD2A5-51AE-5636-3F1C-D7C790D20B79}"/>
              </a:ext>
            </a:extLst>
          </p:cNvPr>
          <p:cNvSpPr/>
          <p:nvPr/>
        </p:nvSpPr>
        <p:spPr>
          <a:xfrm>
            <a:off x="502920" y="2284448"/>
            <a:ext cx="11173968" cy="1583356"/>
          </a:xfrm>
          <a:prstGeom prst="roundRect">
            <a:avLst>
              <a:gd name="adj" fmla="val 8784"/>
            </a:avLst>
          </a:prstGeom>
          <a:solidFill>
            <a:srgbClr val="E7F2F3"/>
          </a:solidFill>
          <a:ln w="12700">
            <a:solidFill>
              <a:srgbClr val="E7F2F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 sz="2800"/>
          </a:p>
        </p:txBody>
      </p:sp>
      <p:sp>
        <p:nvSpPr>
          <p:cNvPr id="69" name="Text 3">
            <a:extLst>
              <a:ext uri="{FF2B5EF4-FFF2-40B4-BE49-F238E27FC236}">
                <a16:creationId xmlns:a16="http://schemas.microsoft.com/office/drawing/2014/main" id="{F8E0732C-7FD0-D0F9-FB71-6206B1C939E3}"/>
              </a:ext>
            </a:extLst>
          </p:cNvPr>
          <p:cNvSpPr/>
          <p:nvPr/>
        </p:nvSpPr>
        <p:spPr>
          <a:xfrm>
            <a:off x="749808" y="243075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68C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ZAKAJ AKCIJSKI NAČRT?</a:t>
            </a:r>
            <a:endParaRPr lang="en-US" sz="2400" dirty="0"/>
          </a:p>
        </p:txBody>
      </p:sp>
      <p:sp>
        <p:nvSpPr>
          <p:cNvPr id="71" name="Text 4">
            <a:extLst>
              <a:ext uri="{FF2B5EF4-FFF2-40B4-BE49-F238E27FC236}">
                <a16:creationId xmlns:a16="http://schemas.microsoft.com/office/drawing/2014/main" id="{7E9AF2C9-3B7A-1AF4-40AE-A06DF0B0F33A}"/>
              </a:ext>
            </a:extLst>
          </p:cNvPr>
          <p:cNvSpPr/>
          <p:nvPr/>
        </p:nvSpPr>
        <p:spPr>
          <a:xfrm>
            <a:off x="749808" y="2814800"/>
            <a:ext cx="10469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73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Izstop iz premoga do 2033 in dolgoročno prestrukturiranje po Nacionalni strategiji (2022).</a:t>
            </a:r>
            <a:endParaRPr lang="en-US" dirty="0"/>
          </a:p>
        </p:txBody>
      </p:sp>
      <p:sp>
        <p:nvSpPr>
          <p:cNvPr id="73" name="Text 5">
            <a:extLst>
              <a:ext uri="{FF2B5EF4-FFF2-40B4-BE49-F238E27FC236}">
                <a16:creationId xmlns:a16="http://schemas.microsoft.com/office/drawing/2014/main" id="{25F08B53-6D52-E435-1FAD-A98A81124AEE}"/>
              </a:ext>
            </a:extLst>
          </p:cNvPr>
          <p:cNvSpPr/>
          <p:nvPr/>
        </p:nvSpPr>
        <p:spPr>
          <a:xfrm>
            <a:off x="749808" y="3253942"/>
            <a:ext cx="10469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73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Predlog COM(2025) 565 za 2028–2034 predvideva tudi podporo pravičnemu </a:t>
            </a:r>
            <a:r>
              <a:rPr lang="en-US" dirty="0" err="1">
                <a:solidFill>
                  <a:srgbClr val="173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prehodu</a:t>
            </a:r>
            <a:r>
              <a:rPr lang="en-US" dirty="0">
                <a:solidFill>
                  <a:srgbClr val="173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sl-SI" dirty="0">
              <a:solidFill>
                <a:srgbClr val="17344B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173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– priložnost za dodatna EU sredstva, ne zagotovljena pravica.</a:t>
            </a:r>
            <a:endParaRPr lang="en-US" dirty="0"/>
          </a:p>
        </p:txBody>
      </p:sp>
      <p:sp>
        <p:nvSpPr>
          <p:cNvPr id="85" name="Shape 11">
            <a:extLst>
              <a:ext uri="{FF2B5EF4-FFF2-40B4-BE49-F238E27FC236}">
                <a16:creationId xmlns:a16="http://schemas.microsoft.com/office/drawing/2014/main" id="{590E0163-4268-0429-A81C-141CC66E06C6}"/>
              </a:ext>
            </a:extLst>
          </p:cNvPr>
          <p:cNvSpPr/>
          <p:nvPr/>
        </p:nvSpPr>
        <p:spPr>
          <a:xfrm>
            <a:off x="6163056" y="4246274"/>
            <a:ext cx="5449824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01" name="Shape 19">
            <a:extLst>
              <a:ext uri="{FF2B5EF4-FFF2-40B4-BE49-F238E27FC236}">
                <a16:creationId xmlns:a16="http://schemas.microsoft.com/office/drawing/2014/main" id="{991C1DBA-7DE8-3D40-0D99-99EBFE6AAB32}"/>
              </a:ext>
            </a:extLst>
          </p:cNvPr>
          <p:cNvSpPr/>
          <p:nvPr/>
        </p:nvSpPr>
        <p:spPr>
          <a:xfrm>
            <a:off x="6163056" y="5134258"/>
            <a:ext cx="5449824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AC0E3E33-2634-7F31-268B-ACD74F7ED46D}"/>
              </a:ext>
            </a:extLst>
          </p:cNvPr>
          <p:cNvSpPr/>
          <p:nvPr/>
        </p:nvSpPr>
        <p:spPr>
          <a:xfrm>
            <a:off x="746760" y="4153367"/>
            <a:ext cx="5212080" cy="1411281"/>
          </a:xfrm>
          <a:prstGeom prst="roundRect">
            <a:avLst>
              <a:gd name="adj" fmla="val 3380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11937A06-2F70-6C6D-15CF-D58C0130634F}"/>
              </a:ext>
            </a:extLst>
          </p:cNvPr>
          <p:cNvSpPr/>
          <p:nvPr/>
        </p:nvSpPr>
        <p:spPr>
          <a:xfrm>
            <a:off x="746760" y="4153367"/>
            <a:ext cx="77724" cy="1411281"/>
          </a:xfrm>
          <a:prstGeom prst="rect">
            <a:avLst/>
          </a:prstGeom>
          <a:solidFill>
            <a:srgbClr val="19829B"/>
          </a:solidFill>
          <a:ln w="12700">
            <a:solidFill>
              <a:srgbClr val="19829B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F6943C6-13D0-8DB0-543D-A612C7AF0A55}"/>
              </a:ext>
            </a:extLst>
          </p:cNvPr>
          <p:cNvSpPr/>
          <p:nvPr/>
        </p:nvSpPr>
        <p:spPr>
          <a:xfrm>
            <a:off x="947928" y="4317959"/>
            <a:ext cx="4800600" cy="19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Izstop</a:t>
            </a:r>
            <a:r>
              <a:rPr lang="sl-SI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iz premoga ni konec prehoda</a:t>
            </a:r>
            <a:endParaRPr lang="en-US" sz="1900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F356AF6D-2AA5-ADA3-0766-882B5CE17B85}"/>
              </a:ext>
            </a:extLst>
          </p:cNvPr>
          <p:cNvSpPr/>
          <p:nvPr/>
        </p:nvSpPr>
        <p:spPr>
          <a:xfrm>
            <a:off x="947928" y="4544527"/>
            <a:ext cx="4809744" cy="104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Leto 2033 je mejnik opuščanja rabe premoga, ne pa zaključek gospodarskega, energetskega in socialnega prestrukturiranja.</a:t>
            </a:r>
            <a:endParaRPr lang="en-US" sz="1550" dirty="0"/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6C189607-92E3-D3D9-317A-060B028B0AC7}"/>
              </a:ext>
            </a:extLst>
          </p:cNvPr>
          <p:cNvSpPr/>
          <p:nvPr/>
        </p:nvSpPr>
        <p:spPr>
          <a:xfrm>
            <a:off x="6187440" y="4153367"/>
            <a:ext cx="5212080" cy="1411281"/>
          </a:xfrm>
          <a:prstGeom prst="roundRect">
            <a:avLst>
              <a:gd name="adj" fmla="val 3380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D60A5B4A-24E5-C498-EB7B-58763B4895C1}"/>
              </a:ext>
            </a:extLst>
          </p:cNvPr>
          <p:cNvSpPr/>
          <p:nvPr/>
        </p:nvSpPr>
        <p:spPr>
          <a:xfrm>
            <a:off x="6187440" y="4153367"/>
            <a:ext cx="77724" cy="1411281"/>
          </a:xfrm>
          <a:prstGeom prst="rect">
            <a:avLst/>
          </a:prstGeom>
          <a:solidFill>
            <a:srgbClr val="E8832D"/>
          </a:solidFill>
          <a:ln w="12700">
            <a:solidFill>
              <a:srgbClr val="E8832D"/>
            </a:solidFill>
            <a:prstDash val="solid"/>
          </a:ln>
        </p:spPr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0297BEBC-27B7-2124-71FB-9D1ACBFEA800}"/>
              </a:ext>
            </a:extLst>
          </p:cNvPr>
          <p:cNvSpPr/>
          <p:nvPr/>
        </p:nvSpPr>
        <p:spPr>
          <a:xfrm>
            <a:off x="6388608" y="4317959"/>
            <a:ext cx="4800600" cy="19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 strategije k izvedbi</a:t>
            </a:r>
            <a:endParaRPr lang="en-US" sz="1900" dirty="0"/>
          </a:p>
        </p:txBody>
      </p:sp>
      <p:sp>
        <p:nvSpPr>
          <p:cNvPr id="24" name="Text 13">
            <a:extLst>
              <a:ext uri="{FF2B5EF4-FFF2-40B4-BE49-F238E27FC236}">
                <a16:creationId xmlns:a16="http://schemas.microsoft.com/office/drawing/2014/main" id="{BD8F6AC0-537A-530F-C8E2-BF9FA8ECC761}"/>
              </a:ext>
            </a:extLst>
          </p:cNvPr>
          <p:cNvSpPr/>
          <p:nvPr/>
        </p:nvSpPr>
        <p:spPr>
          <a:xfrm>
            <a:off x="6388608" y="4514047"/>
            <a:ext cx="4809744" cy="104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Nova delovna mesta, energetske rešitve, kompetence in naložbe morajo nastajati vzporedno z opuščanjem premoga.</a:t>
            </a:r>
            <a:endParaRPr lang="en-US" sz="1550" dirty="0"/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712A1A36-CDAF-C028-5AAB-9A2062DA3BB9}"/>
              </a:ext>
            </a:extLst>
          </p:cNvPr>
          <p:cNvSpPr/>
          <p:nvPr/>
        </p:nvSpPr>
        <p:spPr>
          <a:xfrm>
            <a:off x="2711449" y="5669174"/>
            <a:ext cx="6092445" cy="360368"/>
          </a:xfrm>
          <a:prstGeom prst="roundRect">
            <a:avLst>
              <a:gd name="adj" fmla="val 15385"/>
            </a:avLst>
          </a:prstGeom>
          <a:solidFill>
            <a:srgbClr val="E8F1F4"/>
          </a:solidFill>
          <a:ln w="12700">
            <a:solidFill>
              <a:srgbClr val="E2EBEF"/>
            </a:solidFill>
            <a:prstDash val="solid"/>
          </a:ln>
        </p:spPr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DDE7D16D-4C04-FAC6-303A-50461C7C6EB0}"/>
              </a:ext>
            </a:extLst>
          </p:cNvPr>
          <p:cNvSpPr/>
          <p:nvPr/>
        </p:nvSpPr>
        <p:spPr>
          <a:xfrm>
            <a:off x="2745611" y="5778902"/>
            <a:ext cx="5857115" cy="2106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je izvedbeni dokument ORP – ne samostojen evropski finančni program.</a:t>
            </a:r>
            <a:endParaRPr lang="en-US" sz="1200" dirty="0"/>
          </a:p>
        </p:txBody>
      </p:sp>
      <p:sp>
        <p:nvSpPr>
          <p:cNvPr id="29" name="Pravokotnik: zaokroženi vogali 28">
            <a:extLst>
              <a:ext uri="{FF2B5EF4-FFF2-40B4-BE49-F238E27FC236}">
                <a16:creationId xmlns:a16="http://schemas.microsoft.com/office/drawing/2014/main" id="{601DBA97-76E6-664D-D3A9-1E8EC34EE578}"/>
              </a:ext>
            </a:extLst>
          </p:cNvPr>
          <p:cNvSpPr/>
          <p:nvPr/>
        </p:nvSpPr>
        <p:spPr>
          <a:xfrm>
            <a:off x="9001760" y="3272758"/>
            <a:ext cx="3033776" cy="134319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sl-SI" sz="1400" dirty="0"/>
              <a:t>En skupen sklad NRP – združeni skladi, vključno s SPP</a:t>
            </a:r>
          </a:p>
          <a:p>
            <a:pPr marL="639763" lvl="1" indent="-182563">
              <a:buFont typeface="Arial" panose="020B0604020202020204" pitchFamily="34" charset="0"/>
              <a:buChar char="•"/>
            </a:pPr>
            <a:r>
              <a:rPr lang="sl-SI" sz="1200" dirty="0"/>
              <a:t>43 % podnebni in </a:t>
            </a:r>
            <a:r>
              <a:rPr lang="sl-SI" sz="1200" dirty="0" err="1"/>
              <a:t>okoljski</a:t>
            </a:r>
            <a:r>
              <a:rPr lang="sl-SI" sz="1200" dirty="0"/>
              <a:t> cilj</a:t>
            </a:r>
          </a:p>
          <a:p>
            <a:pPr marL="639763" lvl="1" indent="-182563">
              <a:buFont typeface="Arial" panose="020B0604020202020204" pitchFamily="34" charset="0"/>
              <a:buChar char="•"/>
            </a:pPr>
            <a:r>
              <a:rPr lang="sl-SI" sz="1200" dirty="0"/>
              <a:t>14 % socialni cilj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sl-SI" sz="1400" dirty="0"/>
              <a:t>SAŠA regija je še vedno </a:t>
            </a:r>
            <a:r>
              <a:rPr lang="sl-SI" sz="1400" dirty="0" err="1"/>
              <a:t>ogljično</a:t>
            </a:r>
            <a:r>
              <a:rPr lang="sl-SI" sz="1400" dirty="0"/>
              <a:t> in delovno intenzivna regija</a:t>
            </a:r>
            <a:endParaRPr lang="en-SI" sz="1400" dirty="0"/>
          </a:p>
        </p:txBody>
      </p:sp>
      <p:sp>
        <p:nvSpPr>
          <p:cNvPr id="31" name="Pravokotnik: zaokroženi vogali 30">
            <a:extLst>
              <a:ext uri="{FF2B5EF4-FFF2-40B4-BE49-F238E27FC236}">
                <a16:creationId xmlns:a16="http://schemas.microsoft.com/office/drawing/2014/main" id="{6F7D74FD-20E0-C7A5-23D0-2A455157DC06}"/>
              </a:ext>
            </a:extLst>
          </p:cNvPr>
          <p:cNvSpPr/>
          <p:nvPr/>
        </p:nvSpPr>
        <p:spPr>
          <a:xfrm>
            <a:off x="8458484" y="2077960"/>
            <a:ext cx="3033776" cy="396039"/>
          </a:xfrm>
          <a:prstGeom prst="roundRect">
            <a:avLst>
              <a:gd name="adj" fmla="val 640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l-SI" b="1" dirty="0"/>
              <a:t>POSEBNI RAZVOJNI IZZIV</a:t>
            </a:r>
            <a:endParaRPr lang="en-SI" b="1" dirty="0"/>
          </a:p>
        </p:txBody>
      </p:sp>
      <p:pic>
        <p:nvPicPr>
          <p:cNvPr id="33" name="Image 0" descr="/mnt/data/workshop_ppt/header.png">
            <a:extLst>
              <a:ext uri="{FF2B5EF4-FFF2-40B4-BE49-F238E27FC236}">
                <a16:creationId xmlns:a16="http://schemas.microsoft.com/office/drawing/2014/main" id="{D8E344F7-C73C-972B-8C81-95F7FDB99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17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mnt/data/workshop_ppt/header.png">
            <a:extLst>
              <a:ext uri="{FF2B5EF4-FFF2-40B4-BE49-F238E27FC236}">
                <a16:creationId xmlns:a16="http://schemas.microsoft.com/office/drawing/2014/main" id="{2B4979C7-EACC-06D9-1A22-527856F39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E0FE9979-77F3-D793-9B7E-04A84F0AFCAD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09DB0256-A069-0321-278F-AB548655DF74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B6DAAE69-EE94-9870-4204-2886356F6348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9F43E9A4-2737-46B3-87FE-37EB1A4FE982}"/>
              </a:ext>
            </a:extLst>
          </p:cNvPr>
          <p:cNvSpPr/>
          <p:nvPr/>
        </p:nvSpPr>
        <p:spPr>
          <a:xfrm>
            <a:off x="609600" y="1361815"/>
            <a:ext cx="10972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Podlage, ki jih je moral upoštevati Akcijski načrt</a:t>
            </a:r>
            <a:endParaRPr lang="en-US" sz="275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F10ED060-DBB0-FC56-52A1-F5882540F79D}"/>
              </a:ext>
            </a:extLst>
          </p:cNvPr>
          <p:cNvSpPr/>
          <p:nvPr/>
        </p:nvSpPr>
        <p:spPr>
          <a:xfrm>
            <a:off x="682752" y="2203063"/>
            <a:ext cx="5212080" cy="1225296"/>
          </a:xfrm>
          <a:prstGeom prst="roundRect">
            <a:avLst>
              <a:gd name="adj" fmla="val 895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61A683E7-9EA7-DDBA-AE53-0DCCEDAF8D00}"/>
              </a:ext>
            </a:extLst>
          </p:cNvPr>
          <p:cNvSpPr/>
          <p:nvPr/>
        </p:nvSpPr>
        <p:spPr>
          <a:xfrm>
            <a:off x="682752" y="2203063"/>
            <a:ext cx="77724" cy="1225296"/>
          </a:xfrm>
          <a:prstGeom prst="rect">
            <a:avLst/>
          </a:prstGeom>
          <a:solidFill>
            <a:srgbClr val="19829B"/>
          </a:solidFill>
          <a:ln w="12700">
            <a:solidFill>
              <a:srgbClr val="19829B"/>
            </a:solidFill>
            <a:prstDash val="solid"/>
          </a:ln>
        </p:spPr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42057E56-6944-F7AD-0333-47C1B10E5BC9}"/>
              </a:ext>
            </a:extLst>
          </p:cNvPr>
          <p:cNvSpPr/>
          <p:nvPr/>
        </p:nvSpPr>
        <p:spPr>
          <a:xfrm>
            <a:off x="883920" y="2367655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Nacionalna strategija</a:t>
            </a:r>
            <a:endParaRPr lang="en-US" sz="19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60D4EEAE-207B-1735-D5BA-2E534EAC9301}"/>
              </a:ext>
            </a:extLst>
          </p:cNvPr>
          <p:cNvSpPr/>
          <p:nvPr/>
        </p:nvSpPr>
        <p:spPr>
          <a:xfrm>
            <a:off x="883920" y="2888863"/>
            <a:ext cx="48097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Izstop iz premoga do 2033 in dolgoročna preobrazba</a:t>
            </a:r>
            <a:endParaRPr lang="en-US" sz="1550" dirty="0"/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E88D9C94-40CF-99DC-B0DC-3E2226B52617}"/>
              </a:ext>
            </a:extLst>
          </p:cNvPr>
          <p:cNvSpPr/>
          <p:nvPr/>
        </p:nvSpPr>
        <p:spPr>
          <a:xfrm>
            <a:off x="6169152" y="2203063"/>
            <a:ext cx="5212080" cy="1225296"/>
          </a:xfrm>
          <a:prstGeom prst="roundRect">
            <a:avLst>
              <a:gd name="adj" fmla="val 895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A99A7623-BAA8-3EB5-5165-A01221233DF5}"/>
              </a:ext>
            </a:extLst>
          </p:cNvPr>
          <p:cNvSpPr/>
          <p:nvPr/>
        </p:nvSpPr>
        <p:spPr>
          <a:xfrm>
            <a:off x="6169152" y="2203063"/>
            <a:ext cx="77724" cy="1225296"/>
          </a:xfrm>
          <a:prstGeom prst="rect">
            <a:avLst/>
          </a:prstGeom>
          <a:solidFill>
            <a:srgbClr val="E8832D"/>
          </a:solidFill>
          <a:ln w="12700">
            <a:solidFill>
              <a:srgbClr val="E8832D"/>
            </a:solidFill>
            <a:prstDash val="solid"/>
          </a:ln>
        </p:spPr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9BFBF76A-ADC9-070D-F314-61EF4EB3526E}"/>
              </a:ext>
            </a:extLst>
          </p:cNvPr>
          <p:cNvSpPr/>
          <p:nvPr/>
        </p:nvSpPr>
        <p:spPr>
          <a:xfrm>
            <a:off x="6370320" y="2367655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ONPP 2021–2027</a:t>
            </a:r>
            <a:endParaRPr lang="en-US" sz="19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64BBD9BC-8E13-F3F9-AA62-7012882FE7C1}"/>
              </a:ext>
            </a:extLst>
          </p:cNvPr>
          <p:cNvSpPr/>
          <p:nvPr/>
        </p:nvSpPr>
        <p:spPr>
          <a:xfrm>
            <a:off x="6370320" y="2888863"/>
            <a:ext cx="48097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Kontinuiteta in nadgradnja začetih ukrepov</a:t>
            </a:r>
            <a:endParaRPr lang="en-US" sz="1550" dirty="0"/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047A1CB0-F413-6871-1B91-67C2BFA9E1D9}"/>
              </a:ext>
            </a:extLst>
          </p:cNvPr>
          <p:cNvSpPr/>
          <p:nvPr/>
        </p:nvSpPr>
        <p:spPr>
          <a:xfrm>
            <a:off x="682752" y="3592951"/>
            <a:ext cx="5212080" cy="1225296"/>
          </a:xfrm>
          <a:prstGeom prst="roundRect">
            <a:avLst>
              <a:gd name="adj" fmla="val 895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EDD31694-D47A-4BD8-6B4D-5E860396DC07}"/>
              </a:ext>
            </a:extLst>
          </p:cNvPr>
          <p:cNvSpPr/>
          <p:nvPr/>
        </p:nvSpPr>
        <p:spPr>
          <a:xfrm>
            <a:off x="682752" y="3592951"/>
            <a:ext cx="77724" cy="1225296"/>
          </a:xfrm>
          <a:prstGeom prst="rect">
            <a:avLst/>
          </a:prstGeom>
          <a:solidFill>
            <a:srgbClr val="19829B"/>
          </a:solidFill>
          <a:ln w="12700">
            <a:solidFill>
              <a:srgbClr val="19829B"/>
            </a:solidFill>
            <a:prstDash val="solid"/>
          </a:ln>
        </p:spPr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942E5CEF-41D0-637F-4840-0650B8099F4A}"/>
              </a:ext>
            </a:extLst>
          </p:cNvPr>
          <p:cNvSpPr/>
          <p:nvPr/>
        </p:nvSpPr>
        <p:spPr>
          <a:xfrm>
            <a:off x="883920" y="3757543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Nacionalni zakoni</a:t>
            </a:r>
            <a:endParaRPr lang="en-US" sz="1900" dirty="0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B1ACD60D-EC61-5C5C-B2AE-03A63BE55892}"/>
              </a:ext>
            </a:extLst>
          </p:cNvPr>
          <p:cNvSpPr/>
          <p:nvPr/>
        </p:nvSpPr>
        <p:spPr>
          <a:xfrm>
            <a:off x="883920" y="4278751"/>
            <a:ext cx="48097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Zapiranje PV, prehodna toplota, razvojno prestrukturiranje</a:t>
            </a:r>
            <a:endParaRPr lang="en-US" sz="155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0D4B6CBE-B97E-A9F2-0D39-6251C5C4EEB3}"/>
              </a:ext>
            </a:extLst>
          </p:cNvPr>
          <p:cNvSpPr/>
          <p:nvPr/>
        </p:nvSpPr>
        <p:spPr>
          <a:xfrm>
            <a:off x="6169152" y="3592951"/>
            <a:ext cx="5212080" cy="1225296"/>
          </a:xfrm>
          <a:prstGeom prst="roundRect">
            <a:avLst>
              <a:gd name="adj" fmla="val 895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41" name="Shape 19">
            <a:extLst>
              <a:ext uri="{FF2B5EF4-FFF2-40B4-BE49-F238E27FC236}">
                <a16:creationId xmlns:a16="http://schemas.microsoft.com/office/drawing/2014/main" id="{722E8E6E-E503-FE8A-3BF4-67450B4101EB}"/>
              </a:ext>
            </a:extLst>
          </p:cNvPr>
          <p:cNvSpPr/>
          <p:nvPr/>
        </p:nvSpPr>
        <p:spPr>
          <a:xfrm>
            <a:off x="6169152" y="3592951"/>
            <a:ext cx="77724" cy="1225296"/>
          </a:xfrm>
          <a:prstGeom prst="rect">
            <a:avLst/>
          </a:prstGeom>
          <a:solidFill>
            <a:srgbClr val="E8832D"/>
          </a:solidFill>
          <a:ln w="12700">
            <a:solidFill>
              <a:srgbClr val="E8832D"/>
            </a:solidFill>
            <a:prstDash val="solid"/>
          </a:ln>
        </p:spPr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DA769960-FE89-858A-41E5-61355897738B}"/>
              </a:ext>
            </a:extLst>
          </p:cNvPr>
          <p:cNvSpPr/>
          <p:nvPr/>
        </p:nvSpPr>
        <p:spPr>
          <a:xfrm>
            <a:off x="6370320" y="3757543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ORP SAŠA 2028–2034</a:t>
            </a:r>
            <a:endParaRPr lang="en-US" sz="1900" dirty="0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9DC26AB8-A7E5-55CA-848D-0785AE84F3CA}"/>
              </a:ext>
            </a:extLst>
          </p:cNvPr>
          <p:cNvSpPr/>
          <p:nvPr/>
        </p:nvSpPr>
        <p:spPr>
          <a:xfrm>
            <a:off x="6370320" y="4278751"/>
            <a:ext cx="48097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Razvojni cilji in prioritete obeh dolin</a:t>
            </a:r>
            <a:endParaRPr lang="en-US" sz="1550" dirty="0"/>
          </a:p>
        </p:txBody>
      </p:sp>
      <p:sp>
        <p:nvSpPr>
          <p:cNvPr id="47" name="Shape 22">
            <a:extLst>
              <a:ext uri="{FF2B5EF4-FFF2-40B4-BE49-F238E27FC236}">
                <a16:creationId xmlns:a16="http://schemas.microsoft.com/office/drawing/2014/main" id="{76C73614-C43B-E807-66D1-BF165170EC8F}"/>
              </a:ext>
            </a:extLst>
          </p:cNvPr>
          <p:cNvSpPr/>
          <p:nvPr/>
        </p:nvSpPr>
        <p:spPr>
          <a:xfrm>
            <a:off x="682752" y="4982839"/>
            <a:ext cx="5212080" cy="1225296"/>
          </a:xfrm>
          <a:prstGeom prst="roundRect">
            <a:avLst>
              <a:gd name="adj" fmla="val 895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49E2BD79-C089-D9F9-818B-9ACEA54DFB4A}"/>
              </a:ext>
            </a:extLst>
          </p:cNvPr>
          <p:cNvSpPr/>
          <p:nvPr/>
        </p:nvSpPr>
        <p:spPr>
          <a:xfrm>
            <a:off x="682752" y="4982839"/>
            <a:ext cx="77724" cy="1225296"/>
          </a:xfrm>
          <a:prstGeom prst="rect">
            <a:avLst/>
          </a:prstGeom>
          <a:solidFill>
            <a:srgbClr val="19829B"/>
          </a:solidFill>
          <a:ln w="12700">
            <a:solidFill>
              <a:srgbClr val="19829B"/>
            </a:solidFill>
            <a:prstDash val="solid"/>
          </a:ln>
        </p:spPr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121FF14B-83C3-6F0A-6036-A31D506DBE1F}"/>
              </a:ext>
            </a:extLst>
          </p:cNvPr>
          <p:cNvSpPr/>
          <p:nvPr/>
        </p:nvSpPr>
        <p:spPr>
          <a:xfrm>
            <a:off x="883920" y="5147431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Analize in deležniki</a:t>
            </a:r>
            <a:endParaRPr lang="en-US" sz="1900" dirty="0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2A009A0F-A85F-3605-9C2A-A99C69E0C423}"/>
              </a:ext>
            </a:extLst>
          </p:cNvPr>
          <p:cNvSpPr/>
          <p:nvPr/>
        </p:nvSpPr>
        <p:spPr>
          <a:xfrm>
            <a:off x="883920" y="5668639"/>
            <a:ext cx="48097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Gospodarske, socialne, energetske in prostorske potrebe</a:t>
            </a:r>
            <a:endParaRPr lang="en-US" sz="1550" dirty="0"/>
          </a:p>
        </p:txBody>
      </p:sp>
      <p:sp>
        <p:nvSpPr>
          <p:cNvPr id="55" name="Shape 26">
            <a:extLst>
              <a:ext uri="{FF2B5EF4-FFF2-40B4-BE49-F238E27FC236}">
                <a16:creationId xmlns:a16="http://schemas.microsoft.com/office/drawing/2014/main" id="{853057A2-8AA6-3E85-AA4C-833B6C042725}"/>
              </a:ext>
            </a:extLst>
          </p:cNvPr>
          <p:cNvSpPr/>
          <p:nvPr/>
        </p:nvSpPr>
        <p:spPr>
          <a:xfrm>
            <a:off x="6169152" y="4982839"/>
            <a:ext cx="5212080" cy="1225296"/>
          </a:xfrm>
          <a:prstGeom prst="roundRect">
            <a:avLst>
              <a:gd name="adj" fmla="val 895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57" name="Shape 27">
            <a:extLst>
              <a:ext uri="{FF2B5EF4-FFF2-40B4-BE49-F238E27FC236}">
                <a16:creationId xmlns:a16="http://schemas.microsoft.com/office/drawing/2014/main" id="{062C7F8B-2E9F-3F11-1205-CD560070DB0A}"/>
              </a:ext>
            </a:extLst>
          </p:cNvPr>
          <p:cNvSpPr/>
          <p:nvPr/>
        </p:nvSpPr>
        <p:spPr>
          <a:xfrm>
            <a:off x="6169152" y="4982839"/>
            <a:ext cx="77724" cy="1225296"/>
          </a:xfrm>
          <a:prstGeom prst="rect">
            <a:avLst/>
          </a:prstGeom>
          <a:solidFill>
            <a:srgbClr val="E8832D"/>
          </a:solidFill>
          <a:ln w="12700">
            <a:solidFill>
              <a:srgbClr val="E8832D"/>
            </a:solidFill>
            <a:prstDash val="solid"/>
          </a:ln>
        </p:spPr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F6DEAE11-D0E9-578B-16A4-D348BE1E22E7}"/>
              </a:ext>
            </a:extLst>
          </p:cNvPr>
          <p:cNvSpPr/>
          <p:nvPr/>
        </p:nvSpPr>
        <p:spPr>
          <a:xfrm>
            <a:off x="6370320" y="5147431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NNRP 2028–2034</a:t>
            </a:r>
            <a:endParaRPr lang="en-US" sz="1900" dirty="0"/>
          </a:p>
        </p:txBody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B3442089-BC77-43E2-0F1D-DDE27B5CA934}"/>
              </a:ext>
            </a:extLst>
          </p:cNvPr>
          <p:cNvSpPr/>
          <p:nvPr/>
        </p:nvSpPr>
        <p:spPr>
          <a:xfrm>
            <a:off x="6370320" y="5668639"/>
            <a:ext cx="48097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Predvideni cilji in možni prihodnji finančni instrumenti</a:t>
            </a:r>
            <a:endParaRPr lang="en-US" sz="1550" dirty="0"/>
          </a:p>
        </p:txBody>
      </p:sp>
    </p:spTree>
    <p:extLst>
      <p:ext uri="{BB962C8B-B14F-4D97-AF65-F5344CB8AC3E}">
        <p14:creationId xmlns:p14="http://schemas.microsoft.com/office/powerpoint/2010/main" val="3242264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orkshop_ppt/he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042416"/>
            <a:ext cx="12191695" cy="109728"/>
          </a:xfrm>
          <a:prstGeom prst="rect">
            <a:avLst/>
          </a:prstGeom>
          <a:solidFill>
            <a:srgbClr val="1C90B5"/>
          </a:solidFill>
          <a:ln w="12700">
            <a:solidFill>
              <a:srgbClr val="1C90B5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5074920" cy="1005840"/>
          </a:xfrm>
          <a:prstGeom prst="roundRect">
            <a:avLst>
              <a:gd name="adj" fmla="val 7273"/>
            </a:avLst>
          </a:prstGeom>
          <a:solidFill>
            <a:srgbClr val="F5F7F8"/>
          </a:solidFill>
          <a:ln w="12700">
            <a:solidFill>
              <a:srgbClr val="E3E8E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" name="Shape 4"/>
          <p:cNvSpPr/>
          <p:nvPr/>
        </p:nvSpPr>
        <p:spPr>
          <a:xfrm>
            <a:off x="548640" y="2514600"/>
            <a:ext cx="73152" cy="1005840"/>
          </a:xfrm>
          <a:prstGeom prst="rect">
            <a:avLst/>
          </a:prstGeom>
          <a:solidFill>
            <a:srgbClr val="1C90B5"/>
          </a:solidFill>
          <a:ln w="12700">
            <a:solidFill>
              <a:srgbClr val="1C90B5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8" name="Text 5"/>
          <p:cNvSpPr/>
          <p:nvPr/>
        </p:nvSpPr>
        <p:spPr>
          <a:xfrm>
            <a:off x="722376" y="2615184"/>
            <a:ext cx="4800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C90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POVEZANA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722376" y="2944368"/>
            <a:ext cx="4754880" cy="274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Prometna povezanost in trajnostna mobilnost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22376" y="3236976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Digitalna in storitvena dostopnost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833872" y="2514600"/>
            <a:ext cx="5806440" cy="2468880"/>
          </a:xfrm>
          <a:prstGeom prst="roundRect">
            <a:avLst>
              <a:gd name="adj" fmla="val 2963"/>
            </a:avLst>
          </a:prstGeom>
          <a:solidFill>
            <a:srgbClr val="F5F7F8"/>
          </a:solidFill>
          <a:ln w="12700">
            <a:solidFill>
              <a:srgbClr val="E3E8E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2" name="Shape 9"/>
          <p:cNvSpPr/>
          <p:nvPr/>
        </p:nvSpPr>
        <p:spPr>
          <a:xfrm>
            <a:off x="5833872" y="2514600"/>
            <a:ext cx="73152" cy="2468880"/>
          </a:xfrm>
          <a:prstGeom prst="rect">
            <a:avLst/>
          </a:prstGeom>
          <a:solidFill>
            <a:srgbClr val="DF761D"/>
          </a:solidFill>
          <a:ln w="12700">
            <a:solidFill>
              <a:srgbClr val="DF761D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Text 10"/>
          <p:cNvSpPr/>
          <p:nvPr/>
        </p:nvSpPr>
        <p:spPr>
          <a:xfrm>
            <a:off x="6007608" y="2615184"/>
            <a:ext cx="5532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DF76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KONKURENČNA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6007608" y="2944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Energetika in čiste tehnologije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007608" y="32369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2.2 Napredna industrija, RRI in tehnološka preobrazba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007608" y="35295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 Podjetništvo, MSP in vrednostne verige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007608" y="38221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Kompetence in kadri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007608" y="4114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 Lesna veriga in trajnostni materiali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007608" y="440740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2.6 Regenerativni turizem in lokalne verige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48640" y="4050608"/>
            <a:ext cx="5074920" cy="1691640"/>
          </a:xfrm>
          <a:prstGeom prst="roundRect">
            <a:avLst>
              <a:gd name="adj" fmla="val 4324"/>
            </a:avLst>
          </a:prstGeom>
          <a:solidFill>
            <a:srgbClr val="F5F7F8"/>
          </a:solidFill>
          <a:ln w="12700">
            <a:solidFill>
              <a:srgbClr val="E3E8E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1" name="Shape 18"/>
          <p:cNvSpPr/>
          <p:nvPr/>
        </p:nvSpPr>
        <p:spPr>
          <a:xfrm>
            <a:off x="548640" y="4050608"/>
            <a:ext cx="73152" cy="1691640"/>
          </a:xfrm>
          <a:prstGeom prst="rect">
            <a:avLst/>
          </a:prstGeom>
          <a:solidFill>
            <a:srgbClr val="277956"/>
          </a:solidFill>
          <a:ln w="12700">
            <a:solidFill>
              <a:srgbClr val="277956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2" name="Text 19"/>
          <p:cNvSpPr/>
          <p:nvPr/>
        </p:nvSpPr>
        <p:spPr>
          <a:xfrm>
            <a:off x="722376" y="4151192"/>
            <a:ext cx="4800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779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ODPORNA</a:t>
            </a: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722376" y="4480376"/>
            <a:ext cx="4754880" cy="274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Pravični energetski prehod in odpornost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22376" y="4772984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Podnebna odpornost, voda in nesreče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722376" y="5065592"/>
            <a:ext cx="4754880" cy="274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Kakovost bivanja, podeželje in samooskrba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5833872" y="5184647"/>
            <a:ext cx="5806440" cy="1371795"/>
          </a:xfrm>
          <a:prstGeom prst="roundRect">
            <a:avLst>
              <a:gd name="adj" fmla="val 6400"/>
            </a:avLst>
          </a:prstGeom>
          <a:solidFill>
            <a:srgbClr val="F5F7F8"/>
          </a:solidFill>
          <a:ln w="12700">
            <a:solidFill>
              <a:srgbClr val="E3E8E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7" name="Shape 24"/>
          <p:cNvSpPr/>
          <p:nvPr/>
        </p:nvSpPr>
        <p:spPr>
          <a:xfrm>
            <a:off x="5833872" y="5184648"/>
            <a:ext cx="73152" cy="1371794"/>
          </a:xfrm>
          <a:prstGeom prst="rect">
            <a:avLst/>
          </a:prstGeom>
          <a:solidFill>
            <a:srgbClr val="B04E44"/>
          </a:solidFill>
          <a:ln w="12700">
            <a:solidFill>
              <a:srgbClr val="B04E44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8" name="Text 25"/>
          <p:cNvSpPr/>
          <p:nvPr/>
        </p:nvSpPr>
        <p:spPr>
          <a:xfrm>
            <a:off x="6007608" y="5285232"/>
            <a:ext cx="5532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B04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UPRAVLJANJE</a:t>
            </a:r>
            <a:endParaRPr lang="en-US" dirty="0"/>
          </a:p>
        </p:txBody>
      </p:sp>
      <p:sp>
        <p:nvSpPr>
          <p:cNvPr id="29" name="Text 26"/>
          <p:cNvSpPr/>
          <p:nvPr/>
        </p:nvSpPr>
        <p:spPr>
          <a:xfrm>
            <a:off x="6007608" y="56144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Regionalno razvojno upravljanje in partnerstva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6007608" y="590702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Mrežna regionalna projektna pisarna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6007608" y="6199632"/>
            <a:ext cx="5486400" cy="274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Podpora pravičnemu </a:t>
            </a:r>
            <a:r>
              <a:rPr lang="en-US" sz="1600" dirty="0" err="1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prehodu</a:t>
            </a:r>
            <a:r>
              <a:rPr lang="en-US" sz="1600" dirty="0">
                <a:solidFill>
                  <a:srgbClr val="2532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600" dirty="0"/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D3D1ABD2-D9DB-4313-BB85-F920AB1E1A04}"/>
              </a:ext>
            </a:extLst>
          </p:cNvPr>
          <p:cNvSpPr/>
          <p:nvPr/>
        </p:nvSpPr>
        <p:spPr>
          <a:xfrm>
            <a:off x="5094855" y="2231662"/>
            <a:ext cx="351910" cy="244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Aptos" panose="020B0004020202020204" pitchFamily="34" charset="0"/>
              </a:rPr>
              <a:t>1</a:t>
            </a: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42" name="Text 14">
            <a:extLst>
              <a:ext uri="{FF2B5EF4-FFF2-40B4-BE49-F238E27FC236}">
                <a16:creationId xmlns:a16="http://schemas.microsoft.com/office/drawing/2014/main" id="{E21837BB-71FF-0BCA-715A-5AE8317C125B}"/>
              </a:ext>
            </a:extLst>
          </p:cNvPr>
          <p:cNvSpPr/>
          <p:nvPr/>
        </p:nvSpPr>
        <p:spPr>
          <a:xfrm>
            <a:off x="5050032" y="3908057"/>
            <a:ext cx="351910" cy="244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Aptos" panose="020B0004020202020204" pitchFamily="34" charset="0"/>
              </a:rPr>
              <a:t>3</a:t>
            </a: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47" name="Pravokotnik 46">
            <a:extLst>
              <a:ext uri="{FF2B5EF4-FFF2-40B4-BE49-F238E27FC236}">
                <a16:creationId xmlns:a16="http://schemas.microsoft.com/office/drawing/2014/main" id="{01DCD8EB-06C7-7BF7-3A19-8EB0F6C754F9}"/>
              </a:ext>
            </a:extLst>
          </p:cNvPr>
          <p:cNvSpPr/>
          <p:nvPr/>
        </p:nvSpPr>
        <p:spPr>
          <a:xfrm>
            <a:off x="5956899" y="2877451"/>
            <a:ext cx="5586984" cy="12527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FB1DC14F-3597-256F-C7E9-412855F9D9CF}"/>
              </a:ext>
            </a:extLst>
          </p:cNvPr>
          <p:cNvSpPr/>
          <p:nvPr/>
        </p:nvSpPr>
        <p:spPr>
          <a:xfrm>
            <a:off x="609447" y="1282192"/>
            <a:ext cx="10972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Izvedbena struktura sledi </a:t>
            </a:r>
            <a:r>
              <a:rPr lang="en-US" sz="2750" b="1" dirty="0" err="1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štirim</a:t>
            </a: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50" b="1" dirty="0" err="1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področjem</a:t>
            </a:r>
            <a:r>
              <a:rPr lang="sl-SI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/prioritetam </a:t>
            </a: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ORP</a:t>
            </a:r>
            <a:r>
              <a:rPr lang="sl-SI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sl-SI" sz="2750" b="1" dirty="0">
                <a:solidFill>
                  <a:srgbClr val="183E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zaradi Programa razvojnega prestrukturiranja / instrumentov ima številne ukrepe</a:t>
            </a:r>
            <a:endParaRPr lang="en-US" sz="2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mage(20261023-073102).png"/>
          <p:cNvPicPr>
            <a:picLocks noChangeAspect="1"/>
          </p:cNvPicPr>
          <p:nvPr/>
        </p:nvPicPr>
        <p:blipFill>
          <a:blip r:embed="rId3"/>
          <a:srcRect r="-7140" b="84000"/>
          <a:stretch/>
        </p:blipFill>
        <p:spPr>
          <a:xfrm>
            <a:off x="0" y="0"/>
            <a:ext cx="12191695" cy="10241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033272"/>
            <a:ext cx="12191695" cy="109728"/>
          </a:xfrm>
          <a:prstGeom prst="rect">
            <a:avLst/>
          </a:prstGeom>
          <a:solidFill>
            <a:srgbClr val="2094B1"/>
          </a:solidFill>
          <a:ln w="12700">
            <a:solidFill>
              <a:srgbClr val="2094B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1399032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193F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Pregled ukrepov Akcijskega načrta pravičnega prehoda 2028–2034</a:t>
            </a:r>
            <a:endParaRPr lang="en-US" sz="2550" dirty="0"/>
          </a:p>
        </p:txBody>
      </p:sp>
      <p:sp>
        <p:nvSpPr>
          <p:cNvPr id="5" name="Text 2"/>
          <p:cNvSpPr/>
          <p:nvPr/>
        </p:nvSpPr>
        <p:spPr>
          <a:xfrm>
            <a:off x="612648" y="1883664"/>
            <a:ext cx="10972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30" dirty="0">
                <a:solidFill>
                  <a:srgbClr val="536676"/>
                </a:solidFill>
              </a:rPr>
              <a:t>Izvedbena struktura po štirih področjih in prioritetah ORP SAŠA</a:t>
            </a:r>
            <a:endParaRPr lang="en-US" sz="1330" dirty="0"/>
          </a:p>
        </p:txBody>
      </p:sp>
      <p:sp>
        <p:nvSpPr>
          <p:cNvPr id="6" name="Shape 3"/>
          <p:cNvSpPr/>
          <p:nvPr/>
        </p:nvSpPr>
        <p:spPr>
          <a:xfrm>
            <a:off x="548640" y="2331720"/>
            <a:ext cx="5166360" cy="1042416"/>
          </a:xfrm>
          <a:prstGeom prst="roundRect">
            <a:avLst>
              <a:gd name="adj" fmla="val 7018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331720"/>
            <a:ext cx="77724" cy="1042416"/>
          </a:xfrm>
          <a:prstGeom prst="rect">
            <a:avLst/>
          </a:prstGeom>
          <a:solidFill>
            <a:srgbClr val="1B95B6"/>
          </a:solidFill>
          <a:ln w="12700">
            <a:solidFill>
              <a:srgbClr val="1B95B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2376" y="2450592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95B6"/>
                </a:solidFill>
              </a:rPr>
              <a:t>1  POVEZANA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31520" y="2816352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223F51"/>
                </a:solidFill>
              </a:rPr>
              <a:t>1.1 Prometna povezanost in mobilnost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813816" y="3054096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dirty="0">
                <a:solidFill>
                  <a:srgbClr val="293E4C"/>
                </a:solidFill>
              </a:rPr>
              <a:t>1.1.1 Trajnostna mobilnost in dostopnost</a:t>
            </a:r>
            <a:endParaRPr lang="en-US" sz="1120" dirty="0"/>
          </a:p>
        </p:txBody>
      </p:sp>
      <p:sp>
        <p:nvSpPr>
          <p:cNvPr id="11" name="Text 8"/>
          <p:cNvSpPr/>
          <p:nvPr/>
        </p:nvSpPr>
        <p:spPr>
          <a:xfrm>
            <a:off x="813816" y="3250692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dirty="0">
                <a:solidFill>
                  <a:srgbClr val="293E4C"/>
                </a:solidFill>
              </a:rPr>
              <a:t>1.1.2 Tovorni promet za gospodarstvo</a:t>
            </a:r>
            <a:endParaRPr lang="en-US" sz="1120" dirty="0"/>
          </a:p>
        </p:txBody>
      </p:sp>
      <p:sp>
        <p:nvSpPr>
          <p:cNvPr id="12" name="Shape 9"/>
          <p:cNvSpPr/>
          <p:nvPr/>
        </p:nvSpPr>
        <p:spPr>
          <a:xfrm>
            <a:off x="548640" y="3493008"/>
            <a:ext cx="5166360" cy="2953512"/>
          </a:xfrm>
          <a:prstGeom prst="roundRect">
            <a:avLst>
              <a:gd name="adj" fmla="val 2477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48640" y="3493008"/>
            <a:ext cx="77724" cy="2953512"/>
          </a:xfrm>
          <a:prstGeom prst="rect">
            <a:avLst/>
          </a:prstGeom>
          <a:solidFill>
            <a:srgbClr val="277F5B"/>
          </a:solidFill>
          <a:ln w="12700">
            <a:solidFill>
              <a:srgbClr val="277F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22376" y="3611880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77F5B"/>
                </a:solidFill>
              </a:rPr>
              <a:t>3  ODPORNA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731520" y="3977640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10" b="1" dirty="0">
                <a:solidFill>
                  <a:srgbClr val="223F51"/>
                </a:solidFill>
              </a:rPr>
              <a:t>3.1 Pravični energetski prehod</a:t>
            </a:r>
            <a:endParaRPr lang="en-US" sz="1110" dirty="0"/>
          </a:p>
        </p:txBody>
      </p:sp>
      <p:sp>
        <p:nvSpPr>
          <p:cNvPr id="16" name="Text 13"/>
          <p:cNvSpPr/>
          <p:nvPr/>
        </p:nvSpPr>
        <p:spPr>
          <a:xfrm>
            <a:off x="813816" y="4215384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3.1.1 Čisti sistemi ogrevanja in hlajenja</a:t>
            </a:r>
            <a:endParaRPr lang="en-US" sz="1010" dirty="0"/>
          </a:p>
        </p:txBody>
      </p:sp>
      <p:sp>
        <p:nvSpPr>
          <p:cNvPr id="17" name="Text 14"/>
          <p:cNvSpPr/>
          <p:nvPr/>
        </p:nvSpPr>
        <p:spPr>
          <a:xfrm>
            <a:off x="813816" y="4411980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3.1.2 Industrijska EE in krožne rešitve</a:t>
            </a:r>
            <a:endParaRPr lang="en-US" sz="1010" dirty="0"/>
          </a:p>
        </p:txBody>
      </p:sp>
      <p:sp>
        <p:nvSpPr>
          <p:cNvPr id="18" name="Text 15"/>
          <p:cNvSpPr/>
          <p:nvPr/>
        </p:nvSpPr>
        <p:spPr>
          <a:xfrm>
            <a:off x="813816" y="4608576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3.1.3–3.1.5 Energetska prenova stavb</a:t>
            </a:r>
            <a:endParaRPr lang="en-US" sz="1010" dirty="0"/>
          </a:p>
        </p:txBody>
      </p:sp>
      <p:sp>
        <p:nvSpPr>
          <p:cNvPr id="19" name="Text 16"/>
          <p:cNvSpPr/>
          <p:nvPr/>
        </p:nvSpPr>
        <p:spPr>
          <a:xfrm>
            <a:off x="813816" y="4805172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3.1.6 Skupnostna energetska samooskrba</a:t>
            </a:r>
            <a:endParaRPr lang="en-US" sz="1010" dirty="0"/>
          </a:p>
        </p:txBody>
      </p:sp>
      <p:sp>
        <p:nvSpPr>
          <p:cNvPr id="20" name="Text 17"/>
          <p:cNvSpPr/>
          <p:nvPr/>
        </p:nvSpPr>
        <p:spPr>
          <a:xfrm>
            <a:off x="813816" y="5001768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3.1.7 Proizvodnja energije iz OVE</a:t>
            </a:r>
            <a:endParaRPr lang="en-US" sz="1010" dirty="0"/>
          </a:p>
        </p:txBody>
      </p:sp>
      <p:sp>
        <p:nvSpPr>
          <p:cNvPr id="21" name="Text 18"/>
          <p:cNvSpPr/>
          <p:nvPr/>
        </p:nvSpPr>
        <p:spPr>
          <a:xfrm>
            <a:off x="731520" y="5280660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10" b="1" dirty="0">
                <a:solidFill>
                  <a:srgbClr val="223F51"/>
                </a:solidFill>
              </a:rPr>
              <a:t>3.2 Podnebna odpornost, voda in nesreče</a:t>
            </a:r>
            <a:endParaRPr lang="en-US" sz="1110" dirty="0"/>
          </a:p>
        </p:txBody>
      </p:sp>
      <p:sp>
        <p:nvSpPr>
          <p:cNvPr id="22" name="Text 19"/>
          <p:cNvSpPr/>
          <p:nvPr/>
        </p:nvSpPr>
        <p:spPr>
          <a:xfrm>
            <a:off x="813816" y="5518404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Brez samostojno razčlenjenih ukrepov</a:t>
            </a:r>
            <a:endParaRPr lang="en-US" sz="1010" dirty="0"/>
          </a:p>
        </p:txBody>
      </p:sp>
      <p:sp>
        <p:nvSpPr>
          <p:cNvPr id="23" name="Text 20"/>
          <p:cNvSpPr/>
          <p:nvPr/>
        </p:nvSpPr>
        <p:spPr>
          <a:xfrm>
            <a:off x="731520" y="5797296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10" b="1" dirty="0">
                <a:solidFill>
                  <a:srgbClr val="223F51"/>
                </a:solidFill>
              </a:rPr>
              <a:t>3.3 Kakovost bivanja in podeželje</a:t>
            </a:r>
            <a:endParaRPr lang="en-US" sz="1110" dirty="0"/>
          </a:p>
        </p:txBody>
      </p:sp>
      <p:sp>
        <p:nvSpPr>
          <p:cNvPr id="24" name="Text 21"/>
          <p:cNvSpPr/>
          <p:nvPr/>
        </p:nvSpPr>
        <p:spPr>
          <a:xfrm>
            <a:off x="813816" y="6035040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3.3.1 Socialna vključenost</a:t>
            </a:r>
            <a:endParaRPr lang="en-US" sz="1010" dirty="0"/>
          </a:p>
        </p:txBody>
      </p:sp>
      <p:sp>
        <p:nvSpPr>
          <p:cNvPr id="25" name="Text 22"/>
          <p:cNvSpPr/>
          <p:nvPr/>
        </p:nvSpPr>
        <p:spPr>
          <a:xfrm>
            <a:off x="813816" y="6231636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3.3.2 Stanovanjska podpora</a:t>
            </a:r>
            <a:endParaRPr lang="en-US" sz="1010" dirty="0"/>
          </a:p>
        </p:txBody>
      </p:sp>
      <p:sp>
        <p:nvSpPr>
          <p:cNvPr id="26" name="Text 23"/>
          <p:cNvSpPr/>
          <p:nvPr/>
        </p:nvSpPr>
        <p:spPr>
          <a:xfrm>
            <a:off x="813816" y="6428232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3.3.3–3.3.5 Storitve, zdravje, prosti čas</a:t>
            </a:r>
            <a:endParaRPr lang="en-US" sz="1010" dirty="0"/>
          </a:p>
        </p:txBody>
      </p:sp>
      <p:sp>
        <p:nvSpPr>
          <p:cNvPr id="27" name="Text 24"/>
          <p:cNvSpPr/>
          <p:nvPr/>
        </p:nvSpPr>
        <p:spPr>
          <a:xfrm>
            <a:off x="813816" y="6624828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0" dirty="0">
                <a:solidFill>
                  <a:srgbClr val="293E4C"/>
                </a:solidFill>
              </a:rPr>
              <a:t>3.3.6 Razvoj podeželja</a:t>
            </a:r>
            <a:endParaRPr lang="en-US" sz="1010" dirty="0"/>
          </a:p>
        </p:txBody>
      </p:sp>
      <p:sp>
        <p:nvSpPr>
          <p:cNvPr id="28" name="Shape 25"/>
          <p:cNvSpPr/>
          <p:nvPr/>
        </p:nvSpPr>
        <p:spPr>
          <a:xfrm>
            <a:off x="5870448" y="2331720"/>
            <a:ext cx="5769864" cy="3081528"/>
          </a:xfrm>
          <a:prstGeom prst="roundRect">
            <a:avLst>
              <a:gd name="adj" fmla="val 2374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870448" y="2331720"/>
            <a:ext cx="77724" cy="3081528"/>
          </a:xfrm>
          <a:prstGeom prst="rect">
            <a:avLst/>
          </a:prstGeom>
          <a:solidFill>
            <a:srgbClr val="E77719"/>
          </a:solidFill>
          <a:ln w="12700">
            <a:solidFill>
              <a:srgbClr val="E77719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044184" y="2450592"/>
            <a:ext cx="5458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7719"/>
                </a:solidFill>
              </a:rPr>
              <a:t>2  KONKURENČNA</a:t>
            </a:r>
            <a:endParaRPr lang="en-US" sz="1700" dirty="0"/>
          </a:p>
        </p:txBody>
      </p:sp>
      <p:sp>
        <p:nvSpPr>
          <p:cNvPr id="31" name="Text 28"/>
          <p:cNvSpPr/>
          <p:nvPr/>
        </p:nvSpPr>
        <p:spPr>
          <a:xfrm>
            <a:off x="6053328" y="2816352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b="1" dirty="0">
                <a:solidFill>
                  <a:srgbClr val="223F51"/>
                </a:solidFill>
              </a:rPr>
              <a:t>2.1 Energetika in čiste tehnologije</a:t>
            </a:r>
            <a:endParaRPr lang="en-US" sz="1140" dirty="0"/>
          </a:p>
        </p:txBody>
      </p:sp>
      <p:sp>
        <p:nvSpPr>
          <p:cNvPr id="32" name="Text 29"/>
          <p:cNvSpPr/>
          <p:nvPr/>
        </p:nvSpPr>
        <p:spPr>
          <a:xfrm>
            <a:off x="6135624" y="3054096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2.1.1 Razvoj in demonstracija rešitev</a:t>
            </a:r>
            <a:endParaRPr lang="en-US" sz="1040" dirty="0"/>
          </a:p>
        </p:txBody>
      </p:sp>
      <p:sp>
        <p:nvSpPr>
          <p:cNvPr id="33" name="Text 30"/>
          <p:cNvSpPr/>
          <p:nvPr/>
        </p:nvSpPr>
        <p:spPr>
          <a:xfrm>
            <a:off x="6135624" y="3250692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2.1.2 Razogljičenje industrije in energetike</a:t>
            </a:r>
            <a:endParaRPr lang="en-US" sz="1040" dirty="0"/>
          </a:p>
        </p:txBody>
      </p:sp>
      <p:sp>
        <p:nvSpPr>
          <p:cNvPr id="34" name="Text 31"/>
          <p:cNvSpPr/>
          <p:nvPr/>
        </p:nvSpPr>
        <p:spPr>
          <a:xfrm>
            <a:off x="6053328" y="3529584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b="1" dirty="0">
                <a:solidFill>
                  <a:srgbClr val="223F51"/>
                </a:solidFill>
              </a:rPr>
              <a:t>2.2 Napredna industrija in RRI</a:t>
            </a:r>
            <a:endParaRPr lang="en-US" sz="1140" dirty="0"/>
          </a:p>
        </p:txBody>
      </p:sp>
      <p:sp>
        <p:nvSpPr>
          <p:cNvPr id="35" name="Text 32"/>
          <p:cNvSpPr/>
          <p:nvPr/>
        </p:nvSpPr>
        <p:spPr>
          <a:xfrm>
            <a:off x="6135624" y="3767328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2.2.1 Spodbujanje inovativnosti</a:t>
            </a:r>
            <a:endParaRPr lang="en-US" sz="1040" dirty="0"/>
          </a:p>
        </p:txBody>
      </p:sp>
      <p:sp>
        <p:nvSpPr>
          <p:cNvPr id="36" name="Text 33"/>
          <p:cNvSpPr/>
          <p:nvPr/>
        </p:nvSpPr>
        <p:spPr>
          <a:xfrm>
            <a:off x="6135624" y="3963924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2.2.2 Industrijska digitalna demonstracija</a:t>
            </a:r>
            <a:endParaRPr lang="en-US" sz="1040" dirty="0"/>
          </a:p>
        </p:txBody>
      </p:sp>
      <p:sp>
        <p:nvSpPr>
          <p:cNvPr id="37" name="Text 34"/>
          <p:cNvSpPr/>
          <p:nvPr/>
        </p:nvSpPr>
        <p:spPr>
          <a:xfrm>
            <a:off x="6053328" y="4242816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b="1" dirty="0">
                <a:solidFill>
                  <a:srgbClr val="223F51"/>
                </a:solidFill>
              </a:rPr>
              <a:t>2.3 Podjetništvo, MSP in vrednostne verige</a:t>
            </a:r>
            <a:endParaRPr lang="en-US" sz="1140" dirty="0"/>
          </a:p>
        </p:txBody>
      </p:sp>
      <p:sp>
        <p:nvSpPr>
          <p:cNvPr id="38" name="Text 35"/>
          <p:cNvSpPr/>
          <p:nvPr/>
        </p:nvSpPr>
        <p:spPr>
          <a:xfrm>
            <a:off x="6135624" y="4480560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2.3.1 Povezovanje podjetij in verig</a:t>
            </a:r>
            <a:endParaRPr lang="en-US" sz="1040" dirty="0"/>
          </a:p>
        </p:txBody>
      </p:sp>
      <p:sp>
        <p:nvSpPr>
          <p:cNvPr id="39" name="Text 36"/>
          <p:cNvSpPr/>
          <p:nvPr/>
        </p:nvSpPr>
        <p:spPr>
          <a:xfrm>
            <a:off x="6135624" y="4677156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2.3.2 Investicije v podjetjih</a:t>
            </a:r>
            <a:endParaRPr lang="en-US" sz="1040" dirty="0"/>
          </a:p>
        </p:txBody>
      </p:sp>
      <p:sp>
        <p:nvSpPr>
          <p:cNvPr id="40" name="Text 37"/>
          <p:cNvSpPr/>
          <p:nvPr/>
        </p:nvSpPr>
        <p:spPr>
          <a:xfrm>
            <a:off x="6135624" y="4873752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2.3.3–2.3.4 Podpora podjetništvu in zagonom</a:t>
            </a:r>
            <a:endParaRPr lang="en-US" sz="1040" dirty="0"/>
          </a:p>
        </p:txBody>
      </p:sp>
      <p:sp>
        <p:nvSpPr>
          <p:cNvPr id="41" name="Text 38"/>
          <p:cNvSpPr/>
          <p:nvPr/>
        </p:nvSpPr>
        <p:spPr>
          <a:xfrm>
            <a:off x="6135624" y="5070348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2.3.5 Prostorski pogoji za gospodarstvo</a:t>
            </a:r>
            <a:endParaRPr lang="en-US" sz="1040" dirty="0"/>
          </a:p>
        </p:txBody>
      </p:sp>
      <p:sp>
        <p:nvSpPr>
          <p:cNvPr id="42" name="Text 39"/>
          <p:cNvSpPr/>
          <p:nvPr/>
        </p:nvSpPr>
        <p:spPr>
          <a:xfrm>
            <a:off x="6053328" y="5349240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b="1" dirty="0">
                <a:solidFill>
                  <a:srgbClr val="223F51"/>
                </a:solidFill>
              </a:rPr>
              <a:t>2.4 Kompetence in kadri</a:t>
            </a:r>
            <a:endParaRPr lang="en-US" sz="1140" dirty="0"/>
          </a:p>
        </p:txBody>
      </p:sp>
      <p:sp>
        <p:nvSpPr>
          <p:cNvPr id="43" name="Text 40"/>
          <p:cNvSpPr/>
          <p:nvPr/>
        </p:nvSpPr>
        <p:spPr>
          <a:xfrm>
            <a:off x="6135624" y="5586984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2.4.1 Kompetence 2034 za trg dela</a:t>
            </a:r>
            <a:endParaRPr lang="en-US" sz="1040" dirty="0"/>
          </a:p>
        </p:txBody>
      </p:sp>
      <p:sp>
        <p:nvSpPr>
          <p:cNvPr id="44" name="Text 41"/>
          <p:cNvSpPr/>
          <p:nvPr/>
        </p:nvSpPr>
        <p:spPr>
          <a:xfrm>
            <a:off x="6053328" y="5865876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40" b="1" dirty="0">
                <a:solidFill>
                  <a:srgbClr val="223F51"/>
                </a:solidFill>
              </a:rPr>
              <a:t>2.5 Turizem in lokalne verige</a:t>
            </a:r>
            <a:endParaRPr lang="en-US" sz="1140" dirty="0"/>
          </a:p>
        </p:txBody>
      </p:sp>
      <p:sp>
        <p:nvSpPr>
          <p:cNvPr id="45" name="Text 42"/>
          <p:cNvSpPr/>
          <p:nvPr/>
        </p:nvSpPr>
        <p:spPr>
          <a:xfrm>
            <a:off x="6135624" y="6103620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40" dirty="0">
                <a:solidFill>
                  <a:srgbClr val="293E4C"/>
                </a:solidFill>
              </a:rPr>
              <a:t>2.5.1 Turistična destinacija SAŠA</a:t>
            </a:r>
            <a:endParaRPr lang="en-US" sz="1040" dirty="0"/>
          </a:p>
        </p:txBody>
      </p:sp>
      <p:sp>
        <p:nvSpPr>
          <p:cNvPr id="46" name="Shape 43"/>
          <p:cNvSpPr/>
          <p:nvPr/>
        </p:nvSpPr>
        <p:spPr>
          <a:xfrm>
            <a:off x="5870448" y="5522976"/>
            <a:ext cx="5769864" cy="923544"/>
          </a:xfrm>
          <a:prstGeom prst="roundRect">
            <a:avLst>
              <a:gd name="adj" fmla="val 7921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870448" y="5522976"/>
            <a:ext cx="77724" cy="923544"/>
          </a:xfrm>
          <a:prstGeom prst="rect">
            <a:avLst/>
          </a:prstGeom>
          <a:solidFill>
            <a:srgbClr val="B64E48"/>
          </a:solidFill>
          <a:ln w="12700">
            <a:solidFill>
              <a:srgbClr val="B64E48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044184" y="5641848"/>
            <a:ext cx="5458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64E48"/>
                </a:solidFill>
              </a:rPr>
              <a:t>4  UPRAVLJANJE</a:t>
            </a:r>
            <a:endParaRPr lang="en-US" sz="1700" dirty="0"/>
          </a:p>
        </p:txBody>
      </p:sp>
      <p:sp>
        <p:nvSpPr>
          <p:cNvPr id="49" name="Text 46"/>
          <p:cNvSpPr/>
          <p:nvPr/>
        </p:nvSpPr>
        <p:spPr>
          <a:xfrm>
            <a:off x="6053328" y="6007608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223F51"/>
                </a:solidFill>
              </a:rPr>
              <a:t>4.1 Soupravljanje in podpora prehodu</a:t>
            </a:r>
            <a:endParaRPr lang="en-US" sz="1180" dirty="0"/>
          </a:p>
        </p:txBody>
      </p:sp>
      <p:sp>
        <p:nvSpPr>
          <p:cNvPr id="50" name="Text 47"/>
          <p:cNvSpPr/>
          <p:nvPr/>
        </p:nvSpPr>
        <p:spPr>
          <a:xfrm>
            <a:off x="6135624" y="6245352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293E4C"/>
                </a:solidFill>
              </a:rPr>
              <a:t>4.1.1 Soupravljanje pravičnega prehoda</a:t>
            </a:r>
            <a:endParaRPr lang="en-US" sz="1080" dirty="0"/>
          </a:p>
        </p:txBody>
      </p:sp>
      <p:sp>
        <p:nvSpPr>
          <p:cNvPr id="51" name="Text 48"/>
          <p:cNvSpPr/>
          <p:nvPr/>
        </p:nvSpPr>
        <p:spPr>
          <a:xfrm>
            <a:off x="6135624" y="6441948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293E4C"/>
                </a:solidFill>
              </a:rPr>
              <a:t>4.1.2 Nadgradnja Centra za pravični prehod</a:t>
            </a:r>
            <a:endParaRPr lang="en-US" sz="108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10EA3-C8BC-0A76-DAE3-99B218DA8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mnt/data/workshop_ppt/header.png">
            <a:extLst>
              <a:ext uri="{FF2B5EF4-FFF2-40B4-BE49-F238E27FC236}">
                <a16:creationId xmlns:a16="http://schemas.microsoft.com/office/drawing/2014/main" id="{00692F44-AAE7-E98B-D6DA-96A62BBD2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E33DEB91-CDBE-A206-FE45-187AC8BEA53F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E378F8A4-C2FA-0046-7012-83AC6AB09455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F7ABA876-76A3-F945-FF1D-6ABCC93D8241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854A8CA-B777-B7AD-66B7-499C9BCE05D6}"/>
              </a:ext>
            </a:extLst>
          </p:cNvPr>
          <p:cNvSpPr/>
          <p:nvPr/>
        </p:nvSpPr>
        <p:spPr>
          <a:xfrm>
            <a:off x="609447" y="1282192"/>
            <a:ext cx="10972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Izvedbena struktura sledi </a:t>
            </a:r>
            <a:r>
              <a:rPr lang="en-US" sz="2750" b="1" dirty="0" err="1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štirim</a:t>
            </a: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50" b="1" dirty="0" err="1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področjem</a:t>
            </a:r>
            <a:r>
              <a:rPr lang="sl-SI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/prioritetam </a:t>
            </a: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ORP</a:t>
            </a:r>
            <a:endParaRPr lang="en-US" sz="275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77933387-95C5-ECB7-56CF-D39284E5F781}"/>
              </a:ext>
            </a:extLst>
          </p:cNvPr>
          <p:cNvSpPr/>
          <p:nvPr/>
        </p:nvSpPr>
        <p:spPr>
          <a:xfrm>
            <a:off x="609447" y="1995424"/>
            <a:ext cx="5166360" cy="1101852"/>
          </a:xfrm>
          <a:prstGeom prst="roundRect">
            <a:avLst>
              <a:gd name="adj" fmla="val 7018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40320389-A349-D64E-1FC6-958D39660B9D}"/>
              </a:ext>
            </a:extLst>
          </p:cNvPr>
          <p:cNvSpPr/>
          <p:nvPr/>
        </p:nvSpPr>
        <p:spPr>
          <a:xfrm>
            <a:off x="609447" y="1995424"/>
            <a:ext cx="77724" cy="1101852"/>
          </a:xfrm>
          <a:prstGeom prst="rect">
            <a:avLst/>
          </a:prstGeom>
          <a:solidFill>
            <a:srgbClr val="1B95B6"/>
          </a:solidFill>
          <a:ln w="12700">
            <a:solidFill>
              <a:srgbClr val="1B95B6"/>
            </a:solidFill>
            <a:prstDash val="solid"/>
          </a:ln>
        </p:spPr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5D9E37C0-A128-FA78-83CD-12F54E2C8408}"/>
              </a:ext>
            </a:extLst>
          </p:cNvPr>
          <p:cNvSpPr/>
          <p:nvPr/>
        </p:nvSpPr>
        <p:spPr>
          <a:xfrm>
            <a:off x="783183" y="2114296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95B6"/>
                </a:solidFill>
              </a:rPr>
              <a:t>1  POVEZANA</a:t>
            </a:r>
            <a:endParaRPr lang="en-US" sz="20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D6A186D1-DDDA-611C-42FA-EE567ED0E71B}"/>
              </a:ext>
            </a:extLst>
          </p:cNvPr>
          <p:cNvSpPr/>
          <p:nvPr/>
        </p:nvSpPr>
        <p:spPr>
          <a:xfrm>
            <a:off x="792327" y="2480056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1.1 Prometna povezanost in mobilnost</a:t>
            </a:r>
            <a:endParaRPr lang="en-US" sz="1400" dirty="0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3CA902A6-BF7B-48E1-EF7E-D49650AC744A}"/>
              </a:ext>
            </a:extLst>
          </p:cNvPr>
          <p:cNvSpPr/>
          <p:nvPr/>
        </p:nvSpPr>
        <p:spPr>
          <a:xfrm>
            <a:off x="874623" y="2717800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1.1.1 Trajnostna mobilnost in dostopnost</a:t>
            </a:r>
            <a:endParaRPr lang="en-US" sz="11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924C8F42-01CB-D55D-E6E3-8AA1A2A76912}"/>
              </a:ext>
            </a:extLst>
          </p:cNvPr>
          <p:cNvSpPr/>
          <p:nvPr/>
        </p:nvSpPr>
        <p:spPr>
          <a:xfrm>
            <a:off x="874623" y="2914396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1.1.2 Tovorni promet za gospodarstvo</a:t>
            </a:r>
            <a:endParaRPr lang="en-US" sz="1100" dirty="0"/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63B14C36-849D-6B69-993D-449D8A1F1A64}"/>
              </a:ext>
            </a:extLst>
          </p:cNvPr>
          <p:cNvSpPr/>
          <p:nvPr/>
        </p:nvSpPr>
        <p:spPr>
          <a:xfrm>
            <a:off x="609447" y="3197352"/>
            <a:ext cx="5166360" cy="3426968"/>
          </a:xfrm>
          <a:prstGeom prst="roundRect">
            <a:avLst>
              <a:gd name="adj" fmla="val 2477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01CCD5DB-B165-6DEC-06ED-C82D6195B62E}"/>
              </a:ext>
            </a:extLst>
          </p:cNvPr>
          <p:cNvSpPr/>
          <p:nvPr/>
        </p:nvSpPr>
        <p:spPr>
          <a:xfrm>
            <a:off x="609447" y="3197352"/>
            <a:ext cx="77724" cy="3426968"/>
          </a:xfrm>
          <a:prstGeom prst="rect">
            <a:avLst/>
          </a:prstGeom>
          <a:solidFill>
            <a:srgbClr val="277F5B"/>
          </a:solidFill>
          <a:ln w="12700">
            <a:solidFill>
              <a:srgbClr val="277F5B"/>
            </a:solidFill>
            <a:prstDash val="solid"/>
          </a:ln>
        </p:spPr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07CF212E-64D1-F51F-271B-9DFA2A83552E}"/>
              </a:ext>
            </a:extLst>
          </p:cNvPr>
          <p:cNvSpPr/>
          <p:nvPr/>
        </p:nvSpPr>
        <p:spPr>
          <a:xfrm>
            <a:off x="783183" y="3316224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77F5B"/>
                </a:solidFill>
              </a:rPr>
              <a:t>3  ODPORNA</a:t>
            </a:r>
            <a:endParaRPr lang="en-US" sz="2000" dirty="0"/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337B9ABA-4BCB-6760-10F6-BBF3C19E61CD}"/>
              </a:ext>
            </a:extLst>
          </p:cNvPr>
          <p:cNvSpPr/>
          <p:nvPr/>
        </p:nvSpPr>
        <p:spPr>
          <a:xfrm>
            <a:off x="792327" y="3681984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3.1 Pravični energetski prehod</a:t>
            </a:r>
            <a:endParaRPr lang="en-US" sz="14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9F95BA32-B06F-75A1-96BB-8C52C3751B88}"/>
              </a:ext>
            </a:extLst>
          </p:cNvPr>
          <p:cNvSpPr/>
          <p:nvPr/>
        </p:nvSpPr>
        <p:spPr>
          <a:xfrm>
            <a:off x="874623" y="3919728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3.1.1 Čisti sistemi ogrevanja in hlajenja</a:t>
            </a:r>
            <a:endParaRPr lang="en-US" sz="1100" dirty="0"/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D91E97C7-472F-2A8C-A81E-D19C4FC2D5AC}"/>
              </a:ext>
            </a:extLst>
          </p:cNvPr>
          <p:cNvSpPr/>
          <p:nvPr/>
        </p:nvSpPr>
        <p:spPr>
          <a:xfrm>
            <a:off x="874623" y="4116324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3.1.2 Industrijska EE in krožne rešitve</a:t>
            </a:r>
            <a:endParaRPr lang="en-US" sz="1100" dirty="0"/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6E538D6C-9562-0239-FA33-83D8FFECBF77}"/>
              </a:ext>
            </a:extLst>
          </p:cNvPr>
          <p:cNvSpPr/>
          <p:nvPr/>
        </p:nvSpPr>
        <p:spPr>
          <a:xfrm>
            <a:off x="874623" y="4312920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3.1.3–3.1.5 Energetska prenova stavb</a:t>
            </a:r>
            <a:endParaRPr lang="en-US" sz="1100" dirty="0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554FE26A-25C7-FD34-483A-32EEAC09A257}"/>
              </a:ext>
            </a:extLst>
          </p:cNvPr>
          <p:cNvSpPr/>
          <p:nvPr/>
        </p:nvSpPr>
        <p:spPr>
          <a:xfrm>
            <a:off x="874623" y="4509516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3.1.6 Skupnostna energetska samooskrba</a:t>
            </a:r>
            <a:endParaRPr lang="en-US" sz="1100" dirty="0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3AA98F33-40CB-42DA-FF2C-977A1C47D621}"/>
              </a:ext>
            </a:extLst>
          </p:cNvPr>
          <p:cNvSpPr/>
          <p:nvPr/>
        </p:nvSpPr>
        <p:spPr>
          <a:xfrm>
            <a:off x="874623" y="4706112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3.1.7 Proizvodnja energije iz OVE</a:t>
            </a:r>
            <a:endParaRPr lang="en-US" sz="1100" dirty="0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57660207-9DDC-3320-D264-F45339D2AA11}"/>
              </a:ext>
            </a:extLst>
          </p:cNvPr>
          <p:cNvSpPr/>
          <p:nvPr/>
        </p:nvSpPr>
        <p:spPr>
          <a:xfrm>
            <a:off x="792327" y="4985004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3.2 Podnebna odpornost, voda in </a:t>
            </a:r>
            <a:r>
              <a:rPr lang="en-US" sz="1400" b="1" dirty="0" err="1">
                <a:solidFill>
                  <a:srgbClr val="223F51"/>
                </a:solidFill>
              </a:rPr>
              <a:t>nesreče</a:t>
            </a:r>
            <a:r>
              <a:rPr lang="sl-SI" sz="1400" b="1" dirty="0">
                <a:solidFill>
                  <a:srgbClr val="223F51"/>
                </a:solidFill>
              </a:rPr>
              <a:t> </a:t>
            </a:r>
            <a:endParaRPr lang="en-US" sz="1400" dirty="0"/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3F0F6F60-C48A-29E1-D58D-E4C14C2CF55A}"/>
              </a:ext>
            </a:extLst>
          </p:cNvPr>
          <p:cNvSpPr/>
          <p:nvPr/>
        </p:nvSpPr>
        <p:spPr>
          <a:xfrm>
            <a:off x="874623" y="5222748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Brez samostojno razčlenjenih ukrepov</a:t>
            </a:r>
            <a:endParaRPr lang="en-US" sz="1100" dirty="0"/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E5BFDA2B-628C-283F-EFAC-A33FA9662E07}"/>
              </a:ext>
            </a:extLst>
          </p:cNvPr>
          <p:cNvSpPr/>
          <p:nvPr/>
        </p:nvSpPr>
        <p:spPr>
          <a:xfrm>
            <a:off x="792327" y="5501640"/>
            <a:ext cx="4828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3.3 Kakovost bivanja in podeželje</a:t>
            </a:r>
            <a:endParaRPr lang="en-US" sz="1400" dirty="0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E978C90F-CF61-6BD5-FF7E-F1979E12D389}"/>
              </a:ext>
            </a:extLst>
          </p:cNvPr>
          <p:cNvSpPr/>
          <p:nvPr/>
        </p:nvSpPr>
        <p:spPr>
          <a:xfrm>
            <a:off x="874623" y="5739384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3.3.1 Socialna vključenost</a:t>
            </a:r>
            <a:endParaRPr lang="en-US" sz="1100" dirty="0"/>
          </a:p>
        </p:txBody>
      </p:sp>
      <p:sp>
        <p:nvSpPr>
          <p:cNvPr id="47" name="Text 22">
            <a:extLst>
              <a:ext uri="{FF2B5EF4-FFF2-40B4-BE49-F238E27FC236}">
                <a16:creationId xmlns:a16="http://schemas.microsoft.com/office/drawing/2014/main" id="{3B13D43E-57F9-C656-B689-D92932F676C7}"/>
              </a:ext>
            </a:extLst>
          </p:cNvPr>
          <p:cNvSpPr/>
          <p:nvPr/>
        </p:nvSpPr>
        <p:spPr>
          <a:xfrm>
            <a:off x="874623" y="5935980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3.3.2 Stanovanjska podpora</a:t>
            </a:r>
            <a:endParaRPr lang="en-US" sz="1100" dirty="0"/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6AD7237B-029F-3196-4801-C3DA879E5969}"/>
              </a:ext>
            </a:extLst>
          </p:cNvPr>
          <p:cNvSpPr/>
          <p:nvPr/>
        </p:nvSpPr>
        <p:spPr>
          <a:xfrm>
            <a:off x="874623" y="6132576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3.3.3–3.3.5 Storitve, zdravje, prosti čas</a:t>
            </a:r>
            <a:endParaRPr lang="en-US" sz="1100" dirty="0"/>
          </a:p>
        </p:txBody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36C7B76A-CB28-AEE3-27E0-BEE41B519180}"/>
              </a:ext>
            </a:extLst>
          </p:cNvPr>
          <p:cNvSpPr/>
          <p:nvPr/>
        </p:nvSpPr>
        <p:spPr>
          <a:xfrm>
            <a:off x="874623" y="6329172"/>
            <a:ext cx="4727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3.3.6 Razvoj podeželja</a:t>
            </a:r>
            <a:endParaRPr lang="en-US" sz="1100" dirty="0"/>
          </a:p>
        </p:txBody>
      </p:sp>
      <p:sp>
        <p:nvSpPr>
          <p:cNvPr id="53" name="Shape 25">
            <a:extLst>
              <a:ext uri="{FF2B5EF4-FFF2-40B4-BE49-F238E27FC236}">
                <a16:creationId xmlns:a16="http://schemas.microsoft.com/office/drawing/2014/main" id="{118FF302-C13D-EC8D-950F-958DD5566FBB}"/>
              </a:ext>
            </a:extLst>
          </p:cNvPr>
          <p:cNvSpPr/>
          <p:nvPr/>
        </p:nvSpPr>
        <p:spPr>
          <a:xfrm>
            <a:off x="5931255" y="1995424"/>
            <a:ext cx="5769864" cy="3298444"/>
          </a:xfrm>
          <a:prstGeom prst="roundRect">
            <a:avLst>
              <a:gd name="adj" fmla="val 2374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55" name="Shape 26">
            <a:extLst>
              <a:ext uri="{FF2B5EF4-FFF2-40B4-BE49-F238E27FC236}">
                <a16:creationId xmlns:a16="http://schemas.microsoft.com/office/drawing/2014/main" id="{10D967BE-8915-B394-BCB3-A682020ACA48}"/>
              </a:ext>
            </a:extLst>
          </p:cNvPr>
          <p:cNvSpPr/>
          <p:nvPr/>
        </p:nvSpPr>
        <p:spPr>
          <a:xfrm>
            <a:off x="5931255" y="1995424"/>
            <a:ext cx="109728" cy="3298444"/>
          </a:xfrm>
          <a:prstGeom prst="rect">
            <a:avLst/>
          </a:prstGeom>
          <a:solidFill>
            <a:srgbClr val="E77719"/>
          </a:solidFill>
          <a:ln w="12700">
            <a:solidFill>
              <a:srgbClr val="E77719"/>
            </a:solidFill>
            <a:prstDash val="solid"/>
          </a:ln>
        </p:spPr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F3F92F73-C857-C605-AACA-AB086020D1EB}"/>
              </a:ext>
            </a:extLst>
          </p:cNvPr>
          <p:cNvSpPr/>
          <p:nvPr/>
        </p:nvSpPr>
        <p:spPr>
          <a:xfrm>
            <a:off x="6104991" y="2114296"/>
            <a:ext cx="5458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77719"/>
                </a:solidFill>
              </a:rPr>
              <a:t>2  KONKURENČNA</a:t>
            </a:r>
            <a:endParaRPr lang="en-US" sz="2000" dirty="0"/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61972668-6835-C7B4-282A-35C819963CE0}"/>
              </a:ext>
            </a:extLst>
          </p:cNvPr>
          <p:cNvSpPr/>
          <p:nvPr/>
        </p:nvSpPr>
        <p:spPr>
          <a:xfrm>
            <a:off x="6114135" y="2480056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2.1 Energetika in čiste tehnologije</a:t>
            </a:r>
            <a:endParaRPr lang="en-US" sz="1400" dirty="0"/>
          </a:p>
        </p:txBody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B99526F5-6169-FBBB-2533-4BC00A18E155}"/>
              </a:ext>
            </a:extLst>
          </p:cNvPr>
          <p:cNvSpPr/>
          <p:nvPr/>
        </p:nvSpPr>
        <p:spPr>
          <a:xfrm>
            <a:off x="6196431" y="2717800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2.1.1 Razvoj in demonstracija rešitev</a:t>
            </a:r>
            <a:endParaRPr lang="en-US" sz="1100" dirty="0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CEB5CF75-3DE4-C19F-9B74-3711C6BFEF22}"/>
              </a:ext>
            </a:extLst>
          </p:cNvPr>
          <p:cNvSpPr/>
          <p:nvPr/>
        </p:nvSpPr>
        <p:spPr>
          <a:xfrm>
            <a:off x="6196431" y="2914396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2.1.2 Razogljičenje industrije in energetike</a:t>
            </a:r>
            <a:endParaRPr lang="en-US" sz="1100" dirty="0"/>
          </a:p>
        </p:txBody>
      </p:sp>
      <p:sp>
        <p:nvSpPr>
          <p:cNvPr id="65" name="Text 31">
            <a:extLst>
              <a:ext uri="{FF2B5EF4-FFF2-40B4-BE49-F238E27FC236}">
                <a16:creationId xmlns:a16="http://schemas.microsoft.com/office/drawing/2014/main" id="{CED5ED0A-A888-088F-D22C-15A120D8A209}"/>
              </a:ext>
            </a:extLst>
          </p:cNvPr>
          <p:cNvSpPr/>
          <p:nvPr/>
        </p:nvSpPr>
        <p:spPr>
          <a:xfrm>
            <a:off x="6114135" y="3193288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2.2 Napredna industrija in RRI</a:t>
            </a:r>
            <a:endParaRPr lang="en-US" sz="1400" dirty="0"/>
          </a:p>
        </p:txBody>
      </p:sp>
      <p:sp>
        <p:nvSpPr>
          <p:cNvPr id="67" name="Text 32">
            <a:extLst>
              <a:ext uri="{FF2B5EF4-FFF2-40B4-BE49-F238E27FC236}">
                <a16:creationId xmlns:a16="http://schemas.microsoft.com/office/drawing/2014/main" id="{4A724CF6-A6DE-CAB4-24BC-8F883DAB0CDC}"/>
              </a:ext>
            </a:extLst>
          </p:cNvPr>
          <p:cNvSpPr/>
          <p:nvPr/>
        </p:nvSpPr>
        <p:spPr>
          <a:xfrm>
            <a:off x="6196431" y="3431032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2.2.1 Spodbujanje inovativnosti</a:t>
            </a:r>
            <a:endParaRPr lang="en-US" sz="1100" dirty="0"/>
          </a:p>
        </p:txBody>
      </p:sp>
      <p:sp>
        <p:nvSpPr>
          <p:cNvPr id="69" name="Text 33">
            <a:extLst>
              <a:ext uri="{FF2B5EF4-FFF2-40B4-BE49-F238E27FC236}">
                <a16:creationId xmlns:a16="http://schemas.microsoft.com/office/drawing/2014/main" id="{F567A2CB-7259-02C0-4F47-F552F9FB6CF0}"/>
              </a:ext>
            </a:extLst>
          </p:cNvPr>
          <p:cNvSpPr/>
          <p:nvPr/>
        </p:nvSpPr>
        <p:spPr>
          <a:xfrm>
            <a:off x="6196431" y="3627628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2.2.2 Industrijska digitalna demonstracija</a:t>
            </a:r>
            <a:endParaRPr lang="en-US" sz="1100" dirty="0"/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1E70E9FA-0F81-5ACE-40F1-9D01616FBE90}"/>
              </a:ext>
            </a:extLst>
          </p:cNvPr>
          <p:cNvSpPr/>
          <p:nvPr/>
        </p:nvSpPr>
        <p:spPr>
          <a:xfrm>
            <a:off x="6114135" y="3906520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2.3 Podjetništvo, MSP in vrednostne verige</a:t>
            </a:r>
            <a:endParaRPr lang="en-US" sz="1400" dirty="0"/>
          </a:p>
        </p:txBody>
      </p:sp>
      <p:sp>
        <p:nvSpPr>
          <p:cNvPr id="73" name="Text 35">
            <a:extLst>
              <a:ext uri="{FF2B5EF4-FFF2-40B4-BE49-F238E27FC236}">
                <a16:creationId xmlns:a16="http://schemas.microsoft.com/office/drawing/2014/main" id="{106321D4-1BEA-FA9C-613D-DD26169A3440}"/>
              </a:ext>
            </a:extLst>
          </p:cNvPr>
          <p:cNvSpPr/>
          <p:nvPr/>
        </p:nvSpPr>
        <p:spPr>
          <a:xfrm>
            <a:off x="6196431" y="4144264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2.3.1 Povezovanje podjetij in verig</a:t>
            </a:r>
            <a:endParaRPr lang="en-US" sz="1100" dirty="0"/>
          </a:p>
        </p:txBody>
      </p:sp>
      <p:sp>
        <p:nvSpPr>
          <p:cNvPr id="75" name="Text 36">
            <a:extLst>
              <a:ext uri="{FF2B5EF4-FFF2-40B4-BE49-F238E27FC236}">
                <a16:creationId xmlns:a16="http://schemas.microsoft.com/office/drawing/2014/main" id="{63C6B795-86C6-A6AF-90AD-3FA82AD4D359}"/>
              </a:ext>
            </a:extLst>
          </p:cNvPr>
          <p:cNvSpPr/>
          <p:nvPr/>
        </p:nvSpPr>
        <p:spPr>
          <a:xfrm>
            <a:off x="6196431" y="4340860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2.3.2 Investicije v podjetjih</a:t>
            </a:r>
            <a:endParaRPr lang="en-US" sz="1100" dirty="0"/>
          </a:p>
        </p:txBody>
      </p:sp>
      <p:sp>
        <p:nvSpPr>
          <p:cNvPr id="77" name="Text 37">
            <a:extLst>
              <a:ext uri="{FF2B5EF4-FFF2-40B4-BE49-F238E27FC236}">
                <a16:creationId xmlns:a16="http://schemas.microsoft.com/office/drawing/2014/main" id="{5AB85948-A44F-CC7C-79A7-C67B7044CFBF}"/>
              </a:ext>
            </a:extLst>
          </p:cNvPr>
          <p:cNvSpPr/>
          <p:nvPr/>
        </p:nvSpPr>
        <p:spPr>
          <a:xfrm>
            <a:off x="6196431" y="4537456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2.3.3–2.3.4 Podpora podjetništvu in zagonom</a:t>
            </a:r>
            <a:endParaRPr lang="en-US" sz="1100" dirty="0"/>
          </a:p>
        </p:txBody>
      </p:sp>
      <p:sp>
        <p:nvSpPr>
          <p:cNvPr id="79" name="Text 38">
            <a:extLst>
              <a:ext uri="{FF2B5EF4-FFF2-40B4-BE49-F238E27FC236}">
                <a16:creationId xmlns:a16="http://schemas.microsoft.com/office/drawing/2014/main" id="{42EA1ADD-28F1-D23C-03C8-24B8423298D2}"/>
              </a:ext>
            </a:extLst>
          </p:cNvPr>
          <p:cNvSpPr/>
          <p:nvPr/>
        </p:nvSpPr>
        <p:spPr>
          <a:xfrm>
            <a:off x="6196431" y="4734052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2.3.5 Prostorski pogoji za gospodarstvo</a:t>
            </a:r>
            <a:endParaRPr lang="en-US" sz="1100" dirty="0"/>
          </a:p>
        </p:txBody>
      </p:sp>
      <p:sp>
        <p:nvSpPr>
          <p:cNvPr id="81" name="Text 39">
            <a:extLst>
              <a:ext uri="{FF2B5EF4-FFF2-40B4-BE49-F238E27FC236}">
                <a16:creationId xmlns:a16="http://schemas.microsoft.com/office/drawing/2014/main" id="{BB9C7B33-6A1B-913B-0974-2BEDBA08FA5C}"/>
              </a:ext>
            </a:extLst>
          </p:cNvPr>
          <p:cNvSpPr/>
          <p:nvPr/>
        </p:nvSpPr>
        <p:spPr>
          <a:xfrm>
            <a:off x="6114135" y="5012944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2.4 Kompetence in kadri</a:t>
            </a:r>
            <a:endParaRPr lang="en-US" sz="1400" dirty="0"/>
          </a:p>
        </p:txBody>
      </p:sp>
      <p:sp>
        <p:nvSpPr>
          <p:cNvPr id="83" name="Text 40">
            <a:extLst>
              <a:ext uri="{FF2B5EF4-FFF2-40B4-BE49-F238E27FC236}">
                <a16:creationId xmlns:a16="http://schemas.microsoft.com/office/drawing/2014/main" id="{E7D62711-D303-03CB-8919-BEAC2C56F988}"/>
              </a:ext>
            </a:extLst>
          </p:cNvPr>
          <p:cNvSpPr/>
          <p:nvPr/>
        </p:nvSpPr>
        <p:spPr>
          <a:xfrm>
            <a:off x="6196431" y="5453888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2.4.1 Kompetence 2034 za trg dela</a:t>
            </a:r>
            <a:endParaRPr lang="en-US" sz="1100" dirty="0"/>
          </a:p>
        </p:txBody>
      </p:sp>
      <p:sp>
        <p:nvSpPr>
          <p:cNvPr id="85" name="Text 41">
            <a:extLst>
              <a:ext uri="{FF2B5EF4-FFF2-40B4-BE49-F238E27FC236}">
                <a16:creationId xmlns:a16="http://schemas.microsoft.com/office/drawing/2014/main" id="{F6E90D09-B12A-9A89-90B7-0F6C4D9C4808}"/>
              </a:ext>
            </a:extLst>
          </p:cNvPr>
          <p:cNvSpPr/>
          <p:nvPr/>
        </p:nvSpPr>
        <p:spPr>
          <a:xfrm>
            <a:off x="6114135" y="5732780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2.5 Turizem in lokalne verige</a:t>
            </a:r>
            <a:endParaRPr lang="en-US" sz="1400" dirty="0"/>
          </a:p>
        </p:txBody>
      </p:sp>
      <p:sp>
        <p:nvSpPr>
          <p:cNvPr id="87" name="Text 42">
            <a:extLst>
              <a:ext uri="{FF2B5EF4-FFF2-40B4-BE49-F238E27FC236}">
                <a16:creationId xmlns:a16="http://schemas.microsoft.com/office/drawing/2014/main" id="{5294B6DF-8494-1737-00CE-39DBA1C9B285}"/>
              </a:ext>
            </a:extLst>
          </p:cNvPr>
          <p:cNvSpPr/>
          <p:nvPr/>
        </p:nvSpPr>
        <p:spPr>
          <a:xfrm>
            <a:off x="6196431" y="5970524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93E4C"/>
                </a:solidFill>
              </a:rPr>
              <a:t>2.5.1 Turistična destinacija SAŠA</a:t>
            </a:r>
            <a:endParaRPr lang="en-US" sz="1100" dirty="0"/>
          </a:p>
        </p:txBody>
      </p:sp>
      <p:sp>
        <p:nvSpPr>
          <p:cNvPr id="89" name="Shape 43">
            <a:extLst>
              <a:ext uri="{FF2B5EF4-FFF2-40B4-BE49-F238E27FC236}">
                <a16:creationId xmlns:a16="http://schemas.microsoft.com/office/drawing/2014/main" id="{F149ADE1-3FFC-E2D1-E872-D11E4D7CC1BB}"/>
              </a:ext>
            </a:extLst>
          </p:cNvPr>
          <p:cNvSpPr/>
          <p:nvPr/>
        </p:nvSpPr>
        <p:spPr>
          <a:xfrm>
            <a:off x="5931255" y="5389880"/>
            <a:ext cx="5769864" cy="1173480"/>
          </a:xfrm>
          <a:prstGeom prst="roundRect">
            <a:avLst>
              <a:gd name="adj" fmla="val 7921"/>
            </a:avLst>
          </a:prstGeom>
          <a:solidFill>
            <a:srgbClr val="F5F7F8"/>
          </a:solidFill>
          <a:ln w="8890">
            <a:solidFill>
              <a:srgbClr val="DCE3E7"/>
            </a:solidFill>
            <a:prstDash val="solid"/>
          </a:ln>
        </p:spPr>
      </p:sp>
      <p:sp>
        <p:nvSpPr>
          <p:cNvPr id="91" name="Shape 44">
            <a:extLst>
              <a:ext uri="{FF2B5EF4-FFF2-40B4-BE49-F238E27FC236}">
                <a16:creationId xmlns:a16="http://schemas.microsoft.com/office/drawing/2014/main" id="{7CEF78A7-905F-A365-ACA2-FA65D6BB2B36}"/>
              </a:ext>
            </a:extLst>
          </p:cNvPr>
          <p:cNvSpPr/>
          <p:nvPr/>
        </p:nvSpPr>
        <p:spPr>
          <a:xfrm>
            <a:off x="5931255" y="5389880"/>
            <a:ext cx="109728" cy="1173480"/>
          </a:xfrm>
          <a:prstGeom prst="rect">
            <a:avLst/>
          </a:prstGeom>
          <a:solidFill>
            <a:srgbClr val="B64E48"/>
          </a:solidFill>
          <a:ln w="12700">
            <a:solidFill>
              <a:srgbClr val="B64E48"/>
            </a:solidFill>
            <a:prstDash val="solid"/>
          </a:ln>
        </p:spPr>
      </p:sp>
      <p:sp>
        <p:nvSpPr>
          <p:cNvPr id="93" name="Text 45">
            <a:extLst>
              <a:ext uri="{FF2B5EF4-FFF2-40B4-BE49-F238E27FC236}">
                <a16:creationId xmlns:a16="http://schemas.microsoft.com/office/drawing/2014/main" id="{A88E616D-35F3-A9E1-CE1E-8B445C00B875}"/>
              </a:ext>
            </a:extLst>
          </p:cNvPr>
          <p:cNvSpPr/>
          <p:nvPr/>
        </p:nvSpPr>
        <p:spPr>
          <a:xfrm>
            <a:off x="6104991" y="5508752"/>
            <a:ext cx="5458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64E48"/>
                </a:solidFill>
              </a:rPr>
              <a:t>4  UPRAVLJANJE</a:t>
            </a:r>
            <a:endParaRPr lang="en-US" sz="2000" dirty="0"/>
          </a:p>
        </p:txBody>
      </p:sp>
      <p:sp>
        <p:nvSpPr>
          <p:cNvPr id="95" name="Text 46">
            <a:extLst>
              <a:ext uri="{FF2B5EF4-FFF2-40B4-BE49-F238E27FC236}">
                <a16:creationId xmlns:a16="http://schemas.microsoft.com/office/drawing/2014/main" id="{09FE8FE1-0E91-0782-C2E3-F66730500CB0}"/>
              </a:ext>
            </a:extLst>
          </p:cNvPr>
          <p:cNvSpPr/>
          <p:nvPr/>
        </p:nvSpPr>
        <p:spPr>
          <a:xfrm>
            <a:off x="6114135" y="5874512"/>
            <a:ext cx="5431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3F51"/>
                </a:solidFill>
              </a:rPr>
              <a:t>4.1 Soupravljanje in podpora prehodu</a:t>
            </a:r>
            <a:endParaRPr lang="en-US" sz="1400" dirty="0"/>
          </a:p>
        </p:txBody>
      </p:sp>
      <p:sp>
        <p:nvSpPr>
          <p:cNvPr id="97" name="Text 47">
            <a:extLst>
              <a:ext uri="{FF2B5EF4-FFF2-40B4-BE49-F238E27FC236}">
                <a16:creationId xmlns:a16="http://schemas.microsoft.com/office/drawing/2014/main" id="{30E71559-DE4F-54C1-577E-D76595724E16}"/>
              </a:ext>
            </a:extLst>
          </p:cNvPr>
          <p:cNvSpPr/>
          <p:nvPr/>
        </p:nvSpPr>
        <p:spPr>
          <a:xfrm>
            <a:off x="6196431" y="6112256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93E4C"/>
                </a:solidFill>
              </a:rPr>
              <a:t>4.1.1 Soupravljanje pravičnega prehoda</a:t>
            </a:r>
            <a:endParaRPr lang="en-US" sz="1200" dirty="0"/>
          </a:p>
        </p:txBody>
      </p:sp>
      <p:sp>
        <p:nvSpPr>
          <p:cNvPr id="99" name="Text 48">
            <a:extLst>
              <a:ext uri="{FF2B5EF4-FFF2-40B4-BE49-F238E27FC236}">
                <a16:creationId xmlns:a16="http://schemas.microsoft.com/office/drawing/2014/main" id="{2665C320-9852-D327-0C42-563AAB0160BB}"/>
              </a:ext>
            </a:extLst>
          </p:cNvPr>
          <p:cNvSpPr/>
          <p:nvPr/>
        </p:nvSpPr>
        <p:spPr>
          <a:xfrm>
            <a:off x="6196431" y="6308852"/>
            <a:ext cx="5330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93E4C"/>
                </a:solidFill>
              </a:rPr>
              <a:t>4.1.2 Nadgradnja Centra za pravični prehod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41251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58437-CEA3-D6C9-4830-A6A99CF8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mnt/data/workshop_ppt/header.png">
            <a:extLst>
              <a:ext uri="{FF2B5EF4-FFF2-40B4-BE49-F238E27FC236}">
                <a16:creationId xmlns:a16="http://schemas.microsoft.com/office/drawing/2014/main" id="{AB9FAEF7-11E7-A0CD-1D48-88BC26D18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6A7E39BF-B5A1-2192-B0B5-E36C4FE3B641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9665FCC2-6C75-07C3-04C9-03D95788A6EF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D48C5F2E-C9F9-8888-CF90-5E0AB184C7A4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2428CF0B-D657-AE25-4AC7-8B7C067CE278}"/>
              </a:ext>
            </a:extLst>
          </p:cNvPr>
          <p:cNvSpPr/>
          <p:nvPr/>
        </p:nvSpPr>
        <p:spPr>
          <a:xfrm>
            <a:off x="660400" y="2242060"/>
            <a:ext cx="5212080" cy="1933700"/>
          </a:xfrm>
          <a:prstGeom prst="roundRect">
            <a:avLst>
              <a:gd name="adj" fmla="val 317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C2580699-0E46-D80D-1899-B7093F927664}"/>
              </a:ext>
            </a:extLst>
          </p:cNvPr>
          <p:cNvSpPr/>
          <p:nvPr/>
        </p:nvSpPr>
        <p:spPr>
          <a:xfrm>
            <a:off x="660400" y="2242060"/>
            <a:ext cx="77724" cy="1933700"/>
          </a:xfrm>
          <a:prstGeom prst="rect">
            <a:avLst/>
          </a:prstGeom>
          <a:solidFill>
            <a:srgbClr val="B75E50"/>
          </a:solidFill>
          <a:ln w="12700">
            <a:solidFill>
              <a:srgbClr val="B75E50"/>
            </a:solidFill>
            <a:prstDash val="solid"/>
          </a:ln>
        </p:spPr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290CC672-ACE8-6AEE-B7C9-678CE9CE9C9A}"/>
              </a:ext>
            </a:extLst>
          </p:cNvPr>
          <p:cNvSpPr/>
          <p:nvPr/>
        </p:nvSpPr>
        <p:spPr>
          <a:xfrm>
            <a:off x="861568" y="2406652"/>
            <a:ext cx="4800600" cy="2455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ZAKONSKI INSTRUMENTI</a:t>
            </a:r>
            <a:endParaRPr lang="en-US" sz="19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6E737052-10F8-B088-6DD7-E9FCD15ADDBA}"/>
              </a:ext>
            </a:extLst>
          </p:cNvPr>
          <p:cNvSpPr/>
          <p:nvPr/>
        </p:nvSpPr>
        <p:spPr>
          <a:xfrm>
            <a:off x="861568" y="2707580"/>
            <a:ext cx="4809744" cy="146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Zapiranje premogovnika in pravice zaposlenih; prehodna oskrba s toploto; program razvojnega prestrukturiranja in zakonski strateški projekti.</a:t>
            </a:r>
            <a:endParaRPr lang="en-US" sz="1550" dirty="0"/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0B867E28-ED69-6B47-912D-6134D8DF5BF6}"/>
              </a:ext>
            </a:extLst>
          </p:cNvPr>
          <p:cNvSpPr/>
          <p:nvPr/>
        </p:nvSpPr>
        <p:spPr>
          <a:xfrm>
            <a:off x="6101080" y="2242060"/>
            <a:ext cx="5212080" cy="1933700"/>
          </a:xfrm>
          <a:prstGeom prst="roundRect">
            <a:avLst>
              <a:gd name="adj" fmla="val 3175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28" name="Shape 11">
            <a:extLst>
              <a:ext uri="{FF2B5EF4-FFF2-40B4-BE49-F238E27FC236}">
                <a16:creationId xmlns:a16="http://schemas.microsoft.com/office/drawing/2014/main" id="{3BAC86F0-51BA-CB9B-6F84-AB479FB82BA1}"/>
              </a:ext>
            </a:extLst>
          </p:cNvPr>
          <p:cNvSpPr/>
          <p:nvPr/>
        </p:nvSpPr>
        <p:spPr>
          <a:xfrm>
            <a:off x="6101080" y="2242060"/>
            <a:ext cx="77724" cy="1933700"/>
          </a:xfrm>
          <a:prstGeom prst="rect">
            <a:avLst/>
          </a:prstGeom>
          <a:solidFill>
            <a:srgbClr val="19829B"/>
          </a:solidFill>
          <a:ln w="12700">
            <a:solidFill>
              <a:srgbClr val="19829B"/>
            </a:solidFill>
            <a:prstDash val="solid"/>
          </a:ln>
        </p:spPr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3E44156D-5BF7-A093-5E75-C7FDAE1F5E54}"/>
              </a:ext>
            </a:extLst>
          </p:cNvPr>
          <p:cNvSpPr/>
          <p:nvPr/>
        </p:nvSpPr>
        <p:spPr>
          <a:xfrm>
            <a:off x="6302248" y="2406652"/>
            <a:ext cx="4800600" cy="2455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AKCIJSKI NAČRT</a:t>
            </a:r>
            <a:endParaRPr lang="en-US" sz="1900" dirty="0"/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FBA53EA7-F371-A168-26AF-70DB495E80D1}"/>
              </a:ext>
            </a:extLst>
          </p:cNvPr>
          <p:cNvSpPr/>
          <p:nvPr/>
        </p:nvSpPr>
        <p:spPr>
          <a:xfrm>
            <a:off x="6302248" y="2735269"/>
            <a:ext cx="4809744" cy="146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Širši regijski izvedbeni okvir: dodatne razvojne prioritete, projekti, nosilci in povezovanje možnih nacionalnih ter evropskih virov.</a:t>
            </a:r>
            <a:endParaRPr lang="en-US" sz="1550" dirty="0"/>
          </a:p>
        </p:txBody>
      </p:sp>
      <p:sp>
        <p:nvSpPr>
          <p:cNvPr id="48" name="Shape 14">
            <a:extLst>
              <a:ext uri="{FF2B5EF4-FFF2-40B4-BE49-F238E27FC236}">
                <a16:creationId xmlns:a16="http://schemas.microsoft.com/office/drawing/2014/main" id="{785D575D-0C44-3E9A-A889-6527F0BC057D}"/>
              </a:ext>
            </a:extLst>
          </p:cNvPr>
          <p:cNvSpPr/>
          <p:nvPr/>
        </p:nvSpPr>
        <p:spPr>
          <a:xfrm>
            <a:off x="651256" y="4540953"/>
            <a:ext cx="10652760" cy="621792"/>
          </a:xfrm>
          <a:prstGeom prst="roundRect">
            <a:avLst>
              <a:gd name="adj" fmla="val 14706"/>
            </a:avLst>
          </a:prstGeom>
          <a:solidFill>
            <a:srgbClr val="E8F1F4"/>
          </a:solidFill>
          <a:ln w="12700">
            <a:solidFill>
              <a:srgbClr val="E2EBEF"/>
            </a:solidFill>
            <a:prstDash val="solid"/>
          </a:ln>
        </p:spPr>
      </p:sp>
      <p:sp>
        <p:nvSpPr>
          <p:cNvPr id="52" name="Text 15">
            <a:extLst>
              <a:ext uri="{FF2B5EF4-FFF2-40B4-BE49-F238E27FC236}">
                <a16:creationId xmlns:a16="http://schemas.microsoft.com/office/drawing/2014/main" id="{7AC493D8-8DE5-B487-DD77-AFFE1A2353E0}"/>
              </a:ext>
            </a:extLst>
          </p:cNvPr>
          <p:cNvSpPr/>
          <p:nvPr/>
        </p:nvSpPr>
        <p:spPr>
          <a:xfrm>
            <a:off x="861568" y="4668969"/>
            <a:ext cx="10241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Ključna zahteva: dopolnjevanje ukrepov in preprečevanje dvojnega financiranja.</a:t>
            </a:r>
            <a:endParaRPr lang="en-US" sz="1720" dirty="0"/>
          </a:p>
        </p:txBody>
      </p:sp>
      <p:sp>
        <p:nvSpPr>
          <p:cNvPr id="56" name="Text 2">
            <a:extLst>
              <a:ext uri="{FF2B5EF4-FFF2-40B4-BE49-F238E27FC236}">
                <a16:creationId xmlns:a16="http://schemas.microsoft.com/office/drawing/2014/main" id="{787914E5-6B29-212A-FF6B-9CCBF4344113}"/>
              </a:ext>
            </a:extLst>
          </p:cNvPr>
          <p:cNvSpPr/>
          <p:nvPr/>
        </p:nvSpPr>
        <p:spPr>
          <a:xfrm>
            <a:off x="692404" y="1355916"/>
            <a:ext cx="10972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Zakon in Akcijski načrt: različni, povezani vlogi</a:t>
            </a:r>
            <a:endParaRPr lang="en-US" sz="2750" dirty="0"/>
          </a:p>
        </p:txBody>
      </p:sp>
    </p:spTree>
    <p:extLst>
      <p:ext uri="{BB962C8B-B14F-4D97-AF65-F5344CB8AC3E}">
        <p14:creationId xmlns:p14="http://schemas.microsoft.com/office/powerpoint/2010/main" val="1403840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C8F95-8510-4E4D-7FD1-5AFC1C38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mnt/data/workshop_ppt/header.png">
            <a:extLst>
              <a:ext uri="{FF2B5EF4-FFF2-40B4-BE49-F238E27FC236}">
                <a16:creationId xmlns:a16="http://schemas.microsoft.com/office/drawing/2014/main" id="{D71805C4-D07A-2EF8-CC4C-817BCE656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C634DC99-5291-EDFB-56B1-262FC84BDE5E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47D03072-5F6E-4E9B-E0DD-E9949FEB9A34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4C501E0E-E5BD-FA46-A8D9-01926B77812E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FBA2FCB8-7D06-72CA-172C-781377867F9E}"/>
              </a:ext>
            </a:extLst>
          </p:cNvPr>
          <p:cNvSpPr/>
          <p:nvPr/>
        </p:nvSpPr>
        <p:spPr>
          <a:xfrm>
            <a:off x="536448" y="1444752"/>
            <a:ext cx="10972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Odprta razmejitev financiranja – </a:t>
            </a:r>
            <a:r>
              <a:rPr lang="en-US" sz="2750" b="1" dirty="0" err="1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naslednji</a:t>
            </a:r>
            <a:r>
              <a:rPr lang="en-US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50" b="1" dirty="0" err="1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koraki</a:t>
            </a:r>
            <a:r>
              <a:rPr lang="sl-SI" sz="2750" b="1" dirty="0">
                <a:solidFill>
                  <a:srgbClr val="183E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: jasna ločnica </a:t>
            </a:r>
            <a:endParaRPr lang="en-US" sz="27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5424BA0-005C-0751-E4EF-C9B6C49BC822}"/>
              </a:ext>
            </a:extLst>
          </p:cNvPr>
          <p:cNvSpPr/>
          <p:nvPr/>
        </p:nvSpPr>
        <p:spPr>
          <a:xfrm>
            <a:off x="609600" y="2286000"/>
            <a:ext cx="5212080" cy="1290320"/>
          </a:xfrm>
          <a:prstGeom prst="roundRect">
            <a:avLst>
              <a:gd name="adj" fmla="val 3429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7D2D1163-A572-045B-BF3C-52558CEE4379}"/>
              </a:ext>
            </a:extLst>
          </p:cNvPr>
          <p:cNvSpPr/>
          <p:nvPr/>
        </p:nvSpPr>
        <p:spPr>
          <a:xfrm>
            <a:off x="810768" y="2450592"/>
            <a:ext cx="4800600" cy="17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 razvojnega prestrukturiranja</a:t>
            </a:r>
            <a:endParaRPr lang="en-US" sz="14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616DDC2A-7336-0BAE-D144-F1058261FC0A}"/>
              </a:ext>
            </a:extLst>
          </p:cNvPr>
          <p:cNvSpPr/>
          <p:nvPr/>
        </p:nvSpPr>
        <p:spPr>
          <a:xfrm>
            <a:off x="801624" y="2593035"/>
            <a:ext cx="4809744" cy="9548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Treba bo določiti, kateri ukrepi in strateški projekti se bodo izvajali ter financirali po zakonu.</a:t>
            </a:r>
            <a:endParaRPr lang="en-US" sz="1400" dirty="0"/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13D53919-171C-99BC-A263-A7287FC1CEAC}"/>
              </a:ext>
            </a:extLst>
          </p:cNvPr>
          <p:cNvSpPr/>
          <p:nvPr/>
        </p:nvSpPr>
        <p:spPr>
          <a:xfrm>
            <a:off x="6050280" y="2286000"/>
            <a:ext cx="5212080" cy="1290320"/>
          </a:xfrm>
          <a:prstGeom prst="roundRect">
            <a:avLst>
              <a:gd name="adj" fmla="val 3429"/>
            </a:avLst>
          </a:prstGeom>
          <a:solidFill>
            <a:srgbClr val="F7FAFB"/>
          </a:solidFill>
          <a:ln w="10160">
            <a:solidFill>
              <a:srgbClr val="E0E8EC"/>
            </a:solidFill>
            <a:prstDash val="solid"/>
          </a:ln>
        </p:spPr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3F3D2DF7-FFE4-68F6-BFB3-42DD7F220923}"/>
              </a:ext>
            </a:extLst>
          </p:cNvPr>
          <p:cNvSpPr/>
          <p:nvPr/>
        </p:nvSpPr>
        <p:spPr>
          <a:xfrm>
            <a:off x="6050280" y="2286000"/>
            <a:ext cx="77724" cy="1290320"/>
          </a:xfrm>
          <a:prstGeom prst="rect">
            <a:avLst/>
          </a:prstGeom>
          <a:solidFill>
            <a:srgbClr val="19829B"/>
          </a:solidFill>
          <a:ln w="12700">
            <a:solidFill>
              <a:srgbClr val="19829B"/>
            </a:solidFill>
            <a:prstDash val="solid"/>
          </a:ln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BEB3CBD8-C28B-61B3-76E1-C623CD815B45}"/>
              </a:ext>
            </a:extLst>
          </p:cNvPr>
          <p:cNvSpPr/>
          <p:nvPr/>
        </p:nvSpPr>
        <p:spPr>
          <a:xfrm>
            <a:off x="6251448" y="2450592"/>
            <a:ext cx="4800600" cy="17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NRP / NNRP 2028–2034</a:t>
            </a:r>
            <a:endParaRPr lang="en-US" sz="14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1A38F94C-CC15-9B8A-D401-2F79AD430414}"/>
              </a:ext>
            </a:extLst>
          </p:cNvPr>
          <p:cNvSpPr/>
          <p:nvPr/>
        </p:nvSpPr>
        <p:spPr>
          <a:xfrm>
            <a:off x="6251448" y="2606040"/>
            <a:ext cx="4809744" cy="9548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24E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Opredeliti bo treba dodatne regijske razvojne projekte in preveriti njihovo skladnost s prihodnjimi cilji ter viri.</a:t>
            </a:r>
            <a:endParaRPr lang="en-US" sz="1400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E80C5283-44BD-6E92-01B4-76C7562860A5}"/>
              </a:ext>
            </a:extLst>
          </p:cNvPr>
          <p:cNvSpPr/>
          <p:nvPr/>
        </p:nvSpPr>
        <p:spPr>
          <a:xfrm>
            <a:off x="609600" y="3685032"/>
            <a:ext cx="105613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Razmejitev še ni dokončna: Akcijski načrt bo treba prilagoditi programoma po zakonu in sprejetemu finančnemu okviru.</a:t>
            </a:r>
            <a:endParaRPr lang="en-US" sz="1400" dirty="0"/>
          </a:p>
        </p:txBody>
      </p:sp>
      <p:sp>
        <p:nvSpPr>
          <p:cNvPr id="41" name="Shape 6">
            <a:extLst>
              <a:ext uri="{FF2B5EF4-FFF2-40B4-BE49-F238E27FC236}">
                <a16:creationId xmlns:a16="http://schemas.microsoft.com/office/drawing/2014/main" id="{644F85AD-7619-64FB-7C07-705C62DE6848}"/>
              </a:ext>
            </a:extLst>
          </p:cNvPr>
          <p:cNvSpPr/>
          <p:nvPr/>
        </p:nvSpPr>
        <p:spPr>
          <a:xfrm>
            <a:off x="656844" y="4387088"/>
            <a:ext cx="5212080" cy="1373632"/>
          </a:xfrm>
          <a:prstGeom prst="roundRect">
            <a:avLst>
              <a:gd name="adj" fmla="val 3582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43" name="Shape 7">
            <a:extLst>
              <a:ext uri="{FF2B5EF4-FFF2-40B4-BE49-F238E27FC236}">
                <a16:creationId xmlns:a16="http://schemas.microsoft.com/office/drawing/2014/main" id="{03CAAF7A-FD11-2FE3-9171-A44D4D9FCC6B}"/>
              </a:ext>
            </a:extLst>
          </p:cNvPr>
          <p:cNvSpPr/>
          <p:nvPr/>
        </p:nvSpPr>
        <p:spPr>
          <a:xfrm>
            <a:off x="656844" y="4387088"/>
            <a:ext cx="68580" cy="1373632"/>
          </a:xfrm>
          <a:prstGeom prst="rect">
            <a:avLst/>
          </a:prstGeom>
          <a:solidFill>
            <a:srgbClr val="E68132"/>
          </a:solidFill>
          <a:ln w="12700">
            <a:solidFill>
              <a:srgbClr val="E68132"/>
            </a:solidFill>
            <a:prstDash val="solid"/>
          </a:ln>
        </p:spPr>
      </p:sp>
      <p:sp>
        <p:nvSpPr>
          <p:cNvPr id="47" name="Text 9">
            <a:extLst>
              <a:ext uri="{FF2B5EF4-FFF2-40B4-BE49-F238E27FC236}">
                <a16:creationId xmlns:a16="http://schemas.microsoft.com/office/drawing/2014/main" id="{30C1384E-6ECA-DD7E-F87A-8BC5A51507AE}"/>
              </a:ext>
            </a:extLst>
          </p:cNvPr>
          <p:cNvSpPr/>
          <p:nvPr/>
        </p:nvSpPr>
        <p:spPr>
          <a:xfrm>
            <a:off x="885444" y="4833524"/>
            <a:ext cx="475488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Zakonsko opredeljeni ukrepi in strateški projekti razvojnega prestrukturiranja; financiranje v okviru nacionalnih instrumentov in programov po zakonu.</a:t>
            </a:r>
            <a:endParaRPr lang="en-US" sz="1400" dirty="0"/>
          </a:p>
        </p:txBody>
      </p:sp>
      <p:sp>
        <p:nvSpPr>
          <p:cNvPr id="50" name="Shape 10">
            <a:extLst>
              <a:ext uri="{FF2B5EF4-FFF2-40B4-BE49-F238E27FC236}">
                <a16:creationId xmlns:a16="http://schemas.microsoft.com/office/drawing/2014/main" id="{D71449F8-ACA9-BC14-45D2-E6BF1B4F9D20}"/>
              </a:ext>
            </a:extLst>
          </p:cNvPr>
          <p:cNvSpPr/>
          <p:nvPr/>
        </p:nvSpPr>
        <p:spPr>
          <a:xfrm>
            <a:off x="6115812" y="4387088"/>
            <a:ext cx="5212080" cy="1373632"/>
          </a:xfrm>
          <a:prstGeom prst="roundRect">
            <a:avLst>
              <a:gd name="adj" fmla="val 3582"/>
            </a:avLst>
          </a:prstGeom>
          <a:solidFill>
            <a:srgbClr val="F3F7F8"/>
          </a:solidFill>
          <a:ln w="12700">
            <a:solidFill>
              <a:srgbClr val="F3F7F8">
                <a:alpha val="0"/>
              </a:srgbClr>
            </a:solidFill>
            <a:prstDash val="solid"/>
          </a:ln>
        </p:spPr>
      </p:sp>
      <p:sp>
        <p:nvSpPr>
          <p:cNvPr id="53" name="Shape 11">
            <a:extLst>
              <a:ext uri="{FF2B5EF4-FFF2-40B4-BE49-F238E27FC236}">
                <a16:creationId xmlns:a16="http://schemas.microsoft.com/office/drawing/2014/main" id="{4319B7D5-C162-1CFA-BA08-594365EDF23C}"/>
              </a:ext>
            </a:extLst>
          </p:cNvPr>
          <p:cNvSpPr/>
          <p:nvPr/>
        </p:nvSpPr>
        <p:spPr>
          <a:xfrm>
            <a:off x="6115812" y="4387088"/>
            <a:ext cx="68580" cy="1373632"/>
          </a:xfrm>
          <a:prstGeom prst="rect">
            <a:avLst/>
          </a:prstGeom>
          <a:solidFill>
            <a:srgbClr val="197E98"/>
          </a:solidFill>
          <a:ln w="12700">
            <a:solidFill>
              <a:srgbClr val="197E98"/>
            </a:solidFill>
            <a:prstDash val="solid"/>
          </a:ln>
        </p:spPr>
      </p:sp>
      <p:sp>
        <p:nvSpPr>
          <p:cNvPr id="55" name="Text 12">
            <a:extLst>
              <a:ext uri="{FF2B5EF4-FFF2-40B4-BE49-F238E27FC236}">
                <a16:creationId xmlns:a16="http://schemas.microsoft.com/office/drawing/2014/main" id="{C66015F8-3254-4AA3-40FC-8718B9576330}"/>
              </a:ext>
            </a:extLst>
          </p:cNvPr>
          <p:cNvSpPr/>
          <p:nvPr/>
        </p:nvSpPr>
        <p:spPr>
          <a:xfrm>
            <a:off x="6344412" y="4542536"/>
            <a:ext cx="4754880" cy="1722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NRP / NNRP 2028–2034</a:t>
            </a:r>
            <a:endParaRPr lang="en-US" sz="1400" dirty="0"/>
          </a:p>
        </p:txBody>
      </p:sp>
      <p:sp>
        <p:nvSpPr>
          <p:cNvPr id="58" name="Text 13">
            <a:extLst>
              <a:ext uri="{FF2B5EF4-FFF2-40B4-BE49-F238E27FC236}">
                <a16:creationId xmlns:a16="http://schemas.microsoft.com/office/drawing/2014/main" id="{E16B1740-743D-51F6-3B1F-2B927C030D3C}"/>
              </a:ext>
            </a:extLst>
          </p:cNvPr>
          <p:cNvSpPr/>
          <p:nvPr/>
        </p:nvSpPr>
        <p:spPr>
          <a:xfrm>
            <a:off x="6344412" y="4833524"/>
            <a:ext cx="475488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Dodatne regionalne razvojne prioritete in projekti, ki izhajajo iz ORP ter se bodo umeščali v prihodnji nacionalni in evropski programski okvir.</a:t>
            </a:r>
            <a:endParaRPr lang="en-US" sz="1400" dirty="0"/>
          </a:p>
        </p:txBody>
      </p:sp>
      <p:sp>
        <p:nvSpPr>
          <p:cNvPr id="60" name="Text 8">
            <a:extLst>
              <a:ext uri="{FF2B5EF4-FFF2-40B4-BE49-F238E27FC236}">
                <a16:creationId xmlns:a16="http://schemas.microsoft.com/office/drawing/2014/main" id="{688E9E3A-E0F8-1195-16B2-F6D6FD926D8C}"/>
              </a:ext>
            </a:extLst>
          </p:cNvPr>
          <p:cNvSpPr/>
          <p:nvPr/>
        </p:nvSpPr>
        <p:spPr>
          <a:xfrm>
            <a:off x="896874" y="4542536"/>
            <a:ext cx="4800600" cy="17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83E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 razvojnega prestrukturiranja</a:t>
            </a:r>
            <a:endParaRPr lang="en-US" sz="1400" dirty="0"/>
          </a:p>
        </p:txBody>
      </p:sp>
      <p:sp>
        <p:nvSpPr>
          <p:cNvPr id="62" name="Shape 7">
            <a:extLst>
              <a:ext uri="{FF2B5EF4-FFF2-40B4-BE49-F238E27FC236}">
                <a16:creationId xmlns:a16="http://schemas.microsoft.com/office/drawing/2014/main" id="{B7C069E7-0FDA-841D-6AA1-31CE183A2002}"/>
              </a:ext>
            </a:extLst>
          </p:cNvPr>
          <p:cNvSpPr/>
          <p:nvPr/>
        </p:nvSpPr>
        <p:spPr>
          <a:xfrm>
            <a:off x="618744" y="2291593"/>
            <a:ext cx="68580" cy="1290320"/>
          </a:xfrm>
          <a:prstGeom prst="rect">
            <a:avLst/>
          </a:prstGeom>
          <a:solidFill>
            <a:srgbClr val="E68132"/>
          </a:solidFill>
          <a:ln w="12700">
            <a:solidFill>
              <a:srgbClr val="E68132"/>
            </a:solidFill>
            <a:prstDash val="solid"/>
          </a:ln>
        </p:spPr>
      </p:sp>
      <p:sp>
        <p:nvSpPr>
          <p:cNvPr id="64" name="Shape 15">
            <a:extLst>
              <a:ext uri="{FF2B5EF4-FFF2-40B4-BE49-F238E27FC236}">
                <a16:creationId xmlns:a16="http://schemas.microsoft.com/office/drawing/2014/main" id="{A0FA8A23-308C-7331-CF3D-2E658FADA7A2}"/>
              </a:ext>
            </a:extLst>
          </p:cNvPr>
          <p:cNvSpPr/>
          <p:nvPr/>
        </p:nvSpPr>
        <p:spPr>
          <a:xfrm>
            <a:off x="667512" y="5982208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E7F0F3"/>
          </a:solidFill>
          <a:ln w="12700">
            <a:solidFill>
              <a:srgbClr val="E7F0F3">
                <a:alpha val="0"/>
              </a:srgbClr>
            </a:solidFill>
            <a:prstDash val="solid"/>
          </a:ln>
        </p:spPr>
      </p:sp>
      <p:sp>
        <p:nvSpPr>
          <p:cNvPr id="66" name="Text 16">
            <a:extLst>
              <a:ext uri="{FF2B5EF4-FFF2-40B4-BE49-F238E27FC236}">
                <a16:creationId xmlns:a16="http://schemas.microsoft.com/office/drawing/2014/main" id="{E8A16D1A-1005-214B-E9AF-6BEC8F947CEA}"/>
              </a:ext>
            </a:extLst>
          </p:cNvPr>
          <p:cNvSpPr/>
          <p:nvPr/>
        </p:nvSpPr>
        <p:spPr>
          <a:xfrm>
            <a:off x="896112" y="6046216"/>
            <a:ext cx="10332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Cilj: dopolnjevanje instrumentov, brez podvajanja ukrepov ali dvojnega financiranja.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252400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E770-159C-2C51-712A-B297A63A9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mnt/data/workshop_ppt/header.png">
            <a:extLst>
              <a:ext uri="{FF2B5EF4-FFF2-40B4-BE49-F238E27FC236}">
                <a16:creationId xmlns:a16="http://schemas.microsoft.com/office/drawing/2014/main" id="{12E3657B-9F69-0AC1-0F9F-7B4703DAD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04241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30D6AC43-B5AC-F850-F802-BB3C3522A899}"/>
              </a:ext>
            </a:extLst>
          </p:cNvPr>
          <p:cNvSpPr/>
          <p:nvPr/>
        </p:nvSpPr>
        <p:spPr>
          <a:xfrm>
            <a:off x="0" y="1032631"/>
            <a:ext cx="3611880" cy="176798"/>
          </a:xfrm>
          <a:prstGeom prst="rect">
            <a:avLst/>
          </a:prstGeom>
          <a:solidFill>
            <a:srgbClr val="24282B"/>
          </a:solidFill>
          <a:ln w="12700">
            <a:solidFill>
              <a:srgbClr val="2428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968FFE9C-9DFB-43C5-475D-C5953A0876F0}"/>
              </a:ext>
            </a:extLst>
          </p:cNvPr>
          <p:cNvSpPr/>
          <p:nvPr/>
        </p:nvSpPr>
        <p:spPr>
          <a:xfrm>
            <a:off x="3611880" y="1032631"/>
            <a:ext cx="4846604" cy="176798"/>
          </a:xfrm>
          <a:prstGeom prst="rect">
            <a:avLst/>
          </a:prstGeom>
          <a:solidFill>
            <a:srgbClr val="188DC1"/>
          </a:solidFill>
          <a:ln w="12700">
            <a:solidFill>
              <a:srgbClr val="188DC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CED60C54-10B4-47A7-0C46-FEEE52B4E1FD}"/>
              </a:ext>
            </a:extLst>
          </p:cNvPr>
          <p:cNvSpPr/>
          <p:nvPr/>
        </p:nvSpPr>
        <p:spPr>
          <a:xfrm>
            <a:off x="7333488" y="1032631"/>
            <a:ext cx="4858512" cy="176798"/>
          </a:xfrm>
          <a:prstGeom prst="rect">
            <a:avLst/>
          </a:prstGeom>
          <a:solidFill>
            <a:srgbClr val="78B946"/>
          </a:solidFill>
          <a:ln w="12700">
            <a:solidFill>
              <a:srgbClr val="78B9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AEFF3E31-BBCC-3825-5C02-BED8F4A51743}"/>
              </a:ext>
            </a:extLst>
          </p:cNvPr>
          <p:cNvSpPr/>
          <p:nvPr/>
        </p:nvSpPr>
        <p:spPr>
          <a:xfrm>
            <a:off x="767080" y="1865376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Zakaj ga potrebujemo?</a:t>
            </a:r>
            <a:endParaRPr lang="en-US" sz="20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29F64DD7-F9AF-416D-0059-82B38F3E6937}"/>
              </a:ext>
            </a:extLst>
          </p:cNvPr>
          <p:cNvSpPr/>
          <p:nvPr/>
        </p:nvSpPr>
        <p:spPr>
          <a:xfrm>
            <a:off x="767080" y="2377440"/>
            <a:ext cx="4892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B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Izstop iz premoga do leta 2033 ni zaključek prestrukturiranja. Potrebujemo usklajene naložbe, nova delovna mesta, energetske rešitve in razvoj kompetenc.</a:t>
            </a:r>
            <a:endParaRPr lang="en-US" sz="180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B4C0A8DD-63B9-35A4-1EB8-DBCE8F05AC95}"/>
              </a:ext>
            </a:extLst>
          </p:cNvPr>
          <p:cNvSpPr/>
          <p:nvPr/>
        </p:nvSpPr>
        <p:spPr>
          <a:xfrm>
            <a:off x="6162040" y="1865376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Struktura sledi ORP</a:t>
            </a:r>
            <a:endParaRPr lang="en-US" sz="2000" dirty="0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E5E202A2-5B33-848B-BB61-FA9731473E35}"/>
              </a:ext>
            </a:extLst>
          </p:cNvPr>
          <p:cNvSpPr/>
          <p:nvPr/>
        </p:nvSpPr>
        <p:spPr>
          <a:xfrm>
            <a:off x="6189472" y="2359152"/>
            <a:ext cx="5001768" cy="557784"/>
          </a:xfrm>
          <a:prstGeom prst="roundRect">
            <a:avLst>
              <a:gd name="adj" fmla="val 19672"/>
            </a:avLst>
          </a:prstGeom>
          <a:solidFill>
            <a:srgbClr val="197E98"/>
          </a:solidFill>
          <a:ln w="12700">
            <a:solidFill>
              <a:srgbClr val="197E98">
                <a:alpha val="0"/>
              </a:srgbClr>
            </a:solidFill>
            <a:prstDash val="solid"/>
          </a:ln>
        </p:spPr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A0E2F07A-3B1A-EFE0-9CBE-3491E88F336A}"/>
              </a:ext>
            </a:extLst>
          </p:cNvPr>
          <p:cNvSpPr/>
          <p:nvPr/>
        </p:nvSpPr>
        <p:spPr>
          <a:xfrm>
            <a:off x="6436360" y="2478024"/>
            <a:ext cx="4480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POVEZANA</a:t>
            </a:r>
            <a:endParaRPr lang="en-US" sz="1700" dirty="0"/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A33E77A1-C004-CC25-9469-9E69A878BACA}"/>
              </a:ext>
            </a:extLst>
          </p:cNvPr>
          <p:cNvSpPr/>
          <p:nvPr/>
        </p:nvSpPr>
        <p:spPr>
          <a:xfrm>
            <a:off x="6189472" y="3072384"/>
            <a:ext cx="5001768" cy="557784"/>
          </a:xfrm>
          <a:prstGeom prst="roundRect">
            <a:avLst>
              <a:gd name="adj" fmla="val 19672"/>
            </a:avLst>
          </a:prstGeom>
          <a:solidFill>
            <a:srgbClr val="E68132"/>
          </a:solidFill>
          <a:ln w="12700">
            <a:solidFill>
              <a:srgbClr val="E68132">
                <a:alpha val="0"/>
              </a:srgbClr>
            </a:solidFill>
            <a:prstDash val="solid"/>
          </a:ln>
        </p:spPr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26A895A4-AC74-3217-33E2-79E02E36A32F}"/>
              </a:ext>
            </a:extLst>
          </p:cNvPr>
          <p:cNvSpPr/>
          <p:nvPr/>
        </p:nvSpPr>
        <p:spPr>
          <a:xfrm>
            <a:off x="6436360" y="3191256"/>
            <a:ext cx="4480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KONKURENČNA</a:t>
            </a:r>
            <a:endParaRPr lang="en-US" sz="1700" dirty="0"/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68BE03F3-CEFB-A938-1594-CB0655D8CB8A}"/>
              </a:ext>
            </a:extLst>
          </p:cNvPr>
          <p:cNvSpPr/>
          <p:nvPr/>
        </p:nvSpPr>
        <p:spPr>
          <a:xfrm>
            <a:off x="6189472" y="3785616"/>
            <a:ext cx="5001768" cy="557784"/>
          </a:xfrm>
          <a:prstGeom prst="roundRect">
            <a:avLst>
              <a:gd name="adj" fmla="val 19672"/>
            </a:avLst>
          </a:prstGeom>
          <a:solidFill>
            <a:srgbClr val="548341"/>
          </a:solidFill>
          <a:ln w="12700">
            <a:solidFill>
              <a:srgbClr val="548341">
                <a:alpha val="0"/>
              </a:srgbClr>
            </a:solidFill>
            <a:prstDash val="solid"/>
          </a:ln>
        </p:spPr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FA457C67-7C4D-0AF1-386B-B0749078869E}"/>
              </a:ext>
            </a:extLst>
          </p:cNvPr>
          <p:cNvSpPr/>
          <p:nvPr/>
        </p:nvSpPr>
        <p:spPr>
          <a:xfrm>
            <a:off x="6436360" y="3904488"/>
            <a:ext cx="4480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ODPORNA</a:t>
            </a:r>
            <a:endParaRPr lang="en-US" sz="1700" dirty="0"/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A2417994-A101-6893-BFA8-535058C963BE}"/>
              </a:ext>
            </a:extLst>
          </p:cNvPr>
          <p:cNvSpPr/>
          <p:nvPr/>
        </p:nvSpPr>
        <p:spPr>
          <a:xfrm>
            <a:off x="6189472" y="4498848"/>
            <a:ext cx="5001768" cy="557784"/>
          </a:xfrm>
          <a:prstGeom prst="roundRect">
            <a:avLst>
              <a:gd name="adj" fmla="val 19672"/>
            </a:avLst>
          </a:prstGeom>
          <a:solidFill>
            <a:srgbClr val="B45C4D"/>
          </a:solidFill>
          <a:ln w="12700">
            <a:solidFill>
              <a:srgbClr val="B45C4D">
                <a:alpha val="0"/>
              </a:srgbClr>
            </a:solidFill>
            <a:prstDash val="solid"/>
          </a:ln>
        </p:spPr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4E9004ED-6769-2644-DF36-999010BEA6A2}"/>
              </a:ext>
            </a:extLst>
          </p:cNvPr>
          <p:cNvSpPr/>
          <p:nvPr/>
        </p:nvSpPr>
        <p:spPr>
          <a:xfrm>
            <a:off x="6436360" y="4617720"/>
            <a:ext cx="4480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UPRAVLJANJE</a:t>
            </a:r>
            <a:endParaRPr lang="en-US" sz="1700" dirty="0"/>
          </a:p>
        </p:txBody>
      </p:sp>
      <p:sp>
        <p:nvSpPr>
          <p:cNvPr id="37" name="Shape 17">
            <a:extLst>
              <a:ext uri="{FF2B5EF4-FFF2-40B4-BE49-F238E27FC236}">
                <a16:creationId xmlns:a16="http://schemas.microsoft.com/office/drawing/2014/main" id="{1F3F5973-FB9A-20CE-11F4-E00C93928E82}"/>
              </a:ext>
            </a:extLst>
          </p:cNvPr>
          <p:cNvSpPr/>
          <p:nvPr/>
        </p:nvSpPr>
        <p:spPr>
          <a:xfrm>
            <a:off x="454152" y="5615057"/>
            <a:ext cx="10835640" cy="420624"/>
          </a:xfrm>
          <a:prstGeom prst="roundRect">
            <a:avLst>
              <a:gd name="adj" fmla="val 26087"/>
            </a:avLst>
          </a:prstGeom>
          <a:solidFill>
            <a:srgbClr val="E7F0F3"/>
          </a:solidFill>
          <a:ln w="12700">
            <a:solidFill>
              <a:srgbClr val="E7F0F3">
                <a:alpha val="0"/>
              </a:srgbClr>
            </a:solidFill>
            <a:prstDash val="solid"/>
          </a:ln>
        </p:spPr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1D44E951-4D16-E837-7FAE-A22A7F419448}"/>
              </a:ext>
            </a:extLst>
          </p:cNvPr>
          <p:cNvSpPr/>
          <p:nvPr/>
        </p:nvSpPr>
        <p:spPr>
          <a:xfrm>
            <a:off x="682752" y="5679065"/>
            <a:ext cx="10332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73C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Akcijski načrt je delovni osnutek; vključuje samo prioritete ORP, povezane s pravičnim prehodom.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531824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ork_portfelj/he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139903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E5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Projektni </a:t>
            </a:r>
            <a:r>
              <a:rPr lang="en-US" sz="2500" b="1" dirty="0" err="1">
                <a:solidFill>
                  <a:srgbClr val="173E5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portfelj</a:t>
            </a:r>
            <a:r>
              <a:rPr lang="en-US" sz="2500" b="1" dirty="0">
                <a:solidFill>
                  <a:srgbClr val="173E5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500" b="1" dirty="0" err="1">
                <a:solidFill>
                  <a:srgbClr val="173E5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pravičnega</a:t>
            </a:r>
            <a:r>
              <a:rPr lang="en-US" sz="2500" b="1" dirty="0">
                <a:solidFill>
                  <a:srgbClr val="173E5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prehoda SAŠA 2028–2034</a:t>
            </a:r>
            <a:r>
              <a:rPr lang="sl-SI" sz="2500" b="1" dirty="0">
                <a:solidFill>
                  <a:srgbClr val="173E5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– ZA OBČUTEK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603504" y="1865376"/>
            <a:ext cx="10972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37483"/>
                </a:solidFill>
              </a:rPr>
              <a:t>Izhodiščni nabor 10 regijskih projektnih zasnov iz Akcijskega načrta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594360" y="2295144"/>
            <a:ext cx="5440680" cy="969264"/>
          </a:xfrm>
          <a:prstGeom prst="roundRect">
            <a:avLst>
              <a:gd name="adj" fmla="val 7547"/>
            </a:avLst>
          </a:prstGeom>
          <a:solidFill>
            <a:srgbClr val="F4F6F7"/>
          </a:solidFill>
          <a:ln w="10160">
            <a:solidFill>
              <a:srgbClr val="DEE5E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94360" y="2295144"/>
            <a:ext cx="82296" cy="969264"/>
          </a:xfrm>
          <a:prstGeom prst="rect">
            <a:avLst/>
          </a:prstGeom>
          <a:solidFill>
            <a:srgbClr val="1995B4"/>
          </a:solidFill>
          <a:ln w="12700">
            <a:solidFill>
              <a:srgbClr val="1995B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68096" y="2404872"/>
            <a:ext cx="5166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995B4"/>
                </a:solidFill>
              </a:rPr>
              <a:t>1  POVEZANA SAŠA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724912"/>
            <a:ext cx="507492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01  </a:t>
            </a:r>
            <a:r>
              <a:rPr lang="sl-SI" sz="1600" dirty="0">
                <a:solidFill>
                  <a:srgbClr val="263848"/>
                </a:solidFill>
              </a:rPr>
              <a:t>M</a:t>
            </a:r>
            <a:r>
              <a:rPr lang="en-US" sz="1600" dirty="0" err="1">
                <a:solidFill>
                  <a:srgbClr val="263848"/>
                </a:solidFill>
              </a:rPr>
              <a:t>obilnost</a:t>
            </a:r>
            <a:r>
              <a:rPr lang="en-US" sz="1600" dirty="0">
                <a:solidFill>
                  <a:srgbClr val="263848"/>
                </a:solidFill>
              </a:rPr>
              <a:t> za </a:t>
            </a:r>
            <a:r>
              <a:rPr lang="en-US" sz="1600" dirty="0" err="1">
                <a:solidFill>
                  <a:srgbClr val="263848"/>
                </a:solidFill>
              </a:rPr>
              <a:t>delo</a:t>
            </a:r>
            <a:r>
              <a:rPr lang="en-US" sz="1600" dirty="0">
                <a:solidFill>
                  <a:srgbClr val="263848"/>
                </a:solidFill>
              </a:rPr>
              <a:t> in </a:t>
            </a:r>
            <a:r>
              <a:rPr lang="en-US" sz="1600" dirty="0" err="1">
                <a:solidFill>
                  <a:srgbClr val="263848"/>
                </a:solidFill>
              </a:rPr>
              <a:t>življenje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190488" y="2295144"/>
            <a:ext cx="5394960" cy="2802636"/>
          </a:xfrm>
          <a:prstGeom prst="roundRect">
            <a:avLst>
              <a:gd name="adj" fmla="val 2305"/>
            </a:avLst>
          </a:prstGeom>
          <a:solidFill>
            <a:srgbClr val="F4F6F7"/>
          </a:solidFill>
          <a:ln w="10160">
            <a:solidFill>
              <a:srgbClr val="DEE5E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190488" y="2295144"/>
            <a:ext cx="82296" cy="2790573"/>
          </a:xfrm>
          <a:prstGeom prst="rect">
            <a:avLst/>
          </a:prstGeom>
          <a:solidFill>
            <a:srgbClr val="E87716"/>
          </a:solidFill>
          <a:ln w="12700">
            <a:solidFill>
              <a:srgbClr val="E8771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4224" y="2404872"/>
            <a:ext cx="5120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7716"/>
                </a:solidFill>
              </a:rPr>
              <a:t>2  KONKURENČNA SAŠA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373368" y="2724912"/>
            <a:ext cx="50292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02  Kompetence 2034 – od premoga do novih poklicev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373368" y="3127248"/>
            <a:ext cx="50292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03  Od raziskave do trga – odprti inovacijski izzivi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373368" y="3529584"/>
            <a:ext cx="50292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06  Energetski </a:t>
            </a:r>
            <a:r>
              <a:rPr lang="en-US" sz="1600" dirty="0" err="1">
                <a:solidFill>
                  <a:srgbClr val="263848"/>
                </a:solidFill>
              </a:rPr>
              <a:t>sistemi</a:t>
            </a:r>
            <a:r>
              <a:rPr lang="en-US" sz="1600" dirty="0">
                <a:solidFill>
                  <a:srgbClr val="263848"/>
                </a:solidFill>
              </a:rPr>
              <a:t> </a:t>
            </a:r>
            <a:r>
              <a:rPr lang="en-US" sz="1600" dirty="0" err="1">
                <a:solidFill>
                  <a:srgbClr val="263848"/>
                </a:solidFill>
              </a:rPr>
              <a:t>prihodnost</a:t>
            </a:r>
            <a:r>
              <a:rPr lang="sl-SI" sz="1600" dirty="0">
                <a:solidFill>
                  <a:srgbClr val="263848"/>
                </a:solidFill>
              </a:rPr>
              <a:t>i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73368" y="3931920"/>
            <a:ext cx="50292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07  Pametna industrija in krožne vrednostne verige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373368" y="4334256"/>
            <a:ext cx="50292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08  Nove gospodarske lokacije in zaposlitve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373368" y="4736592"/>
            <a:ext cx="50292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10  Dediščina prehoda in regenerativno gospodarstvo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94360" y="3438144"/>
            <a:ext cx="5440680" cy="1659636"/>
          </a:xfrm>
          <a:prstGeom prst="roundRect">
            <a:avLst>
              <a:gd name="adj" fmla="val 3604"/>
            </a:avLst>
          </a:prstGeom>
          <a:solidFill>
            <a:srgbClr val="F4F6F7"/>
          </a:solidFill>
          <a:ln w="10160">
            <a:solidFill>
              <a:srgbClr val="DEE5E9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94360" y="3438144"/>
            <a:ext cx="82296" cy="1659636"/>
          </a:xfrm>
          <a:prstGeom prst="rect">
            <a:avLst/>
          </a:prstGeom>
          <a:solidFill>
            <a:srgbClr val="267C57"/>
          </a:solidFill>
          <a:ln w="12700">
            <a:solidFill>
              <a:srgbClr val="267C5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8096" y="3547872"/>
            <a:ext cx="5166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67C57"/>
                </a:solidFill>
              </a:rPr>
              <a:t>3  ODPORNA SAŠA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777240" y="3867912"/>
            <a:ext cx="50749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04  Učinkoviti sistemi ogrevanja in hlajenja Šaleške doline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77240" y="4462272"/>
            <a:ext cx="50749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63848"/>
                </a:solidFill>
              </a:rPr>
              <a:t>09  Pravica ostati – stanovanja, storitve in vključujoča skupnost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12648" y="5308092"/>
            <a:ext cx="10991088" cy="685800"/>
          </a:xfrm>
          <a:prstGeom prst="roundRect">
            <a:avLst>
              <a:gd name="adj" fmla="val 10667"/>
            </a:avLst>
          </a:prstGeom>
          <a:solidFill>
            <a:srgbClr val="F4F6F7"/>
          </a:solidFill>
          <a:ln w="10160">
            <a:solidFill>
              <a:srgbClr val="DEE5E9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12648" y="5308092"/>
            <a:ext cx="82296" cy="685800"/>
          </a:xfrm>
          <a:prstGeom prst="rect">
            <a:avLst/>
          </a:prstGeom>
          <a:solidFill>
            <a:srgbClr val="B44F47"/>
          </a:solidFill>
          <a:ln w="12700">
            <a:solidFill>
              <a:srgbClr val="B44F4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6384" y="5417820"/>
            <a:ext cx="10716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4F47"/>
                </a:solidFill>
              </a:rPr>
              <a:t>4  UPRAVLJANJE SAŠA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795528" y="5689854"/>
            <a:ext cx="1062532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63848"/>
                </a:solidFill>
              </a:rPr>
              <a:t>05  Regijski razvojno-kompetenčni center za učinkovitejše upravljanje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658368" y="6231636"/>
            <a:ext cx="110642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37483"/>
                </a:solidFill>
              </a:rPr>
              <a:t>Opomba: projektni listi so predlogi; nosilci, vrednosti in viri financiranja še niso potrjeni. </a:t>
            </a:r>
            <a:endParaRPr lang="sl-SI" dirty="0">
              <a:solidFill>
                <a:srgbClr val="637483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637483"/>
                </a:solidFill>
              </a:rPr>
              <a:t>Razmejitev</a:t>
            </a:r>
            <a:r>
              <a:rPr lang="en-US" dirty="0">
                <a:solidFill>
                  <a:srgbClr val="637483"/>
                </a:solidFill>
              </a:rPr>
              <a:t> z zakonskimi projekti in NNRP sledi v nadaljnjem usklajevanju.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9359A-B295-B8A1-10DF-B2A86020F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RA-SASA – Razvojna agencija Savinjsko Šaleške regije">
            <a:extLst>
              <a:ext uri="{FF2B5EF4-FFF2-40B4-BE49-F238E27FC236}">
                <a16:creationId xmlns:a16="http://schemas.microsoft.com/office/drawing/2014/main" id="{FF92E169-766E-E21B-F1B1-0B2EC2E1C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740" y="1764307"/>
            <a:ext cx="2906519" cy="1291525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3F8790C6-B9EB-2C71-2A71-094A4B27593B}"/>
              </a:ext>
            </a:extLst>
          </p:cNvPr>
          <p:cNvSpPr txBox="1"/>
          <p:nvPr/>
        </p:nvSpPr>
        <p:spPr>
          <a:xfrm>
            <a:off x="828911" y="3559501"/>
            <a:ext cx="10321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2400" b="1" dirty="0">
                <a:solidFill>
                  <a:prstClr val="black"/>
                </a:solidFill>
                <a:latin typeface="Aptos" panose="020B0004020202020204" pitchFamily="34" charset="0"/>
              </a:rPr>
              <a:t>HVALA ZA POZORNOST!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2400" b="1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901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2558</Words>
  <Application>Microsoft Office PowerPoint</Application>
  <PresentationFormat>Širokozaslonsko</PresentationFormat>
  <Paragraphs>420</Paragraphs>
  <Slides>31</Slides>
  <Notes>4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31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Inter</vt:lpstr>
      <vt:lpstr>Wingdings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VISIT SALESKA</dc:creator>
  <cp:lastModifiedBy>Urška</cp:lastModifiedBy>
  <cp:revision>7</cp:revision>
  <dcterms:created xsi:type="dcterms:W3CDTF">2026-10-13T12:26:39Z</dcterms:created>
  <dcterms:modified xsi:type="dcterms:W3CDTF">2026-10-23T08:01:21Z</dcterms:modified>
</cp:coreProperties>
</file>